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0" r:id="rId3"/>
    <p:sldId id="262" r:id="rId4"/>
    <p:sldId id="264" r:id="rId5"/>
    <p:sldId id="263" r:id="rId6"/>
    <p:sldId id="265" r:id="rId7"/>
    <p:sldId id="266" r:id="rId8"/>
    <p:sldId id="267" r:id="rId9"/>
    <p:sldId id="268" r:id="rId10"/>
    <p:sldId id="269" r:id="rId11"/>
    <p:sldId id="271" r:id="rId12"/>
    <p:sldId id="270" r:id="rId13"/>
    <p:sldId id="272" r:id="rId14"/>
    <p:sldId id="273" r:id="rId15"/>
    <p:sldId id="275" r:id="rId16"/>
    <p:sldId id="274" r:id="rId17"/>
    <p:sldId id="257" r:id="rId18"/>
    <p:sldId id="25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2" d="100"/>
          <a:sy n="42" d="100"/>
        </p:scale>
        <p:origin x="40"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270591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2844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215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3375911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7749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65154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452707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1527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377566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8C4F16-304F-4C6D-9CAF-7D7EBAF696A9}" type="datetimeFigureOut">
              <a:rPr lang="en-CA" smtClean="0"/>
              <a:t>2020-10-04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358441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8C4F16-304F-4C6D-9CAF-7D7EBAF696A9}" type="datetimeFigureOut">
              <a:rPr lang="en-CA" smtClean="0"/>
              <a:t>2020-10-04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6548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8C4F16-304F-4C6D-9CAF-7D7EBAF696A9}" type="datetimeFigureOut">
              <a:rPr lang="en-CA" smtClean="0"/>
              <a:t>2020-10-04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269471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8C4F16-304F-4C6D-9CAF-7D7EBAF696A9}" type="datetimeFigureOut">
              <a:rPr lang="en-CA" smtClean="0"/>
              <a:t>2020-10-04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216311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C4F16-304F-4C6D-9CAF-7D7EBAF696A9}" type="datetimeFigureOut">
              <a:rPr lang="en-CA" smtClean="0"/>
              <a:t>2020-10-04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39294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8C4F16-304F-4C6D-9CAF-7D7EBAF696A9}" type="datetimeFigureOut">
              <a:rPr lang="en-CA" smtClean="0"/>
              <a:t>2020-10-04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ED1A26-94BC-44C5-AF4A-BFA1C354B5B3}" type="slidenum">
              <a:rPr lang="en-CA" smtClean="0"/>
              <a:t>‹#›</a:t>
            </a:fld>
            <a:endParaRPr lang="en-CA"/>
          </a:p>
        </p:txBody>
      </p:sp>
    </p:spTree>
    <p:extLst>
      <p:ext uri="{BB962C8B-B14F-4D97-AF65-F5344CB8AC3E}">
        <p14:creationId xmlns:p14="http://schemas.microsoft.com/office/powerpoint/2010/main" val="15287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ED1A26-94BC-44C5-AF4A-BFA1C354B5B3}" type="slidenum">
              <a:rPr lang="en-CA" smtClean="0"/>
              <a:t>‹#›</a:t>
            </a:fld>
            <a:endParaRPr lang="en-CA"/>
          </a:p>
        </p:txBody>
      </p:sp>
      <p:sp>
        <p:nvSpPr>
          <p:cNvPr id="5" name="Date Placeholder 4"/>
          <p:cNvSpPr>
            <a:spLocks noGrp="1"/>
          </p:cNvSpPr>
          <p:nvPr>
            <p:ph type="dt" sz="half" idx="10"/>
          </p:nvPr>
        </p:nvSpPr>
        <p:spPr/>
        <p:txBody>
          <a:bodyPr/>
          <a:lstStyle/>
          <a:p>
            <a:fld id="{0B8C4F16-304F-4C6D-9CAF-7D7EBAF696A9}" type="datetimeFigureOut">
              <a:rPr lang="en-CA" smtClean="0"/>
              <a:t>2020-10-04</a:t>
            </a:fld>
            <a:endParaRPr lang="en-CA"/>
          </a:p>
        </p:txBody>
      </p:sp>
    </p:spTree>
    <p:extLst>
      <p:ext uri="{BB962C8B-B14F-4D97-AF65-F5344CB8AC3E}">
        <p14:creationId xmlns:p14="http://schemas.microsoft.com/office/powerpoint/2010/main" val="332209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8C4F16-304F-4C6D-9CAF-7D7EBAF696A9}" type="datetimeFigureOut">
              <a:rPr lang="en-CA" smtClean="0"/>
              <a:t>2020-10-04</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ED1A26-94BC-44C5-AF4A-BFA1C354B5B3}" type="slidenum">
              <a:rPr lang="en-CA" smtClean="0"/>
              <a:t>‹#›</a:t>
            </a:fld>
            <a:endParaRPr lang="en-CA"/>
          </a:p>
        </p:txBody>
      </p:sp>
    </p:spTree>
    <p:extLst>
      <p:ext uri="{BB962C8B-B14F-4D97-AF65-F5344CB8AC3E}">
        <p14:creationId xmlns:p14="http://schemas.microsoft.com/office/powerpoint/2010/main" val="19601105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9F31-6B9E-4D29-AFB2-B023A5DB4E3A}"/>
              </a:ext>
            </a:extLst>
          </p:cNvPr>
          <p:cNvSpPr>
            <a:spLocks noGrp="1"/>
          </p:cNvSpPr>
          <p:nvPr>
            <p:ph type="ctrTitle"/>
          </p:nvPr>
        </p:nvSpPr>
        <p:spPr/>
        <p:txBody>
          <a:bodyPr/>
          <a:lstStyle/>
          <a:p>
            <a:r>
              <a:rPr lang="en-CA" dirty="0"/>
              <a:t>Effective Staff Committee Meetings</a:t>
            </a:r>
          </a:p>
        </p:txBody>
      </p:sp>
      <p:sp>
        <p:nvSpPr>
          <p:cNvPr id="3" name="Subtitle 2">
            <a:extLst>
              <a:ext uri="{FF2B5EF4-FFF2-40B4-BE49-F238E27FC236}">
                <a16:creationId xmlns:a16="http://schemas.microsoft.com/office/drawing/2014/main" id="{E791606B-6900-4F60-9481-BB307676394A}"/>
              </a:ext>
            </a:extLst>
          </p:cNvPr>
          <p:cNvSpPr>
            <a:spLocks noGrp="1"/>
          </p:cNvSpPr>
          <p:nvPr>
            <p:ph type="subTitle" idx="1"/>
          </p:nvPr>
        </p:nvSpPr>
        <p:spPr/>
        <p:txBody>
          <a:bodyPr/>
          <a:lstStyle/>
          <a:p>
            <a:r>
              <a:rPr lang="en-CA" dirty="0"/>
              <a:t>SURT October 2020</a:t>
            </a:r>
          </a:p>
        </p:txBody>
      </p:sp>
    </p:spTree>
    <p:extLst>
      <p:ext uri="{BB962C8B-B14F-4D97-AF65-F5344CB8AC3E}">
        <p14:creationId xmlns:p14="http://schemas.microsoft.com/office/powerpoint/2010/main" val="357534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B45B-E9E6-4EB5-985D-F5BB842401F0}"/>
              </a:ext>
            </a:extLst>
          </p:cNvPr>
          <p:cNvSpPr>
            <a:spLocks noGrp="1"/>
          </p:cNvSpPr>
          <p:nvPr>
            <p:ph type="title"/>
          </p:nvPr>
        </p:nvSpPr>
        <p:spPr/>
        <p:txBody>
          <a:bodyPr/>
          <a:lstStyle/>
          <a:p>
            <a:r>
              <a:rPr lang="en-CA" dirty="0"/>
              <a:t>Staff Committee Committees</a:t>
            </a:r>
          </a:p>
        </p:txBody>
      </p:sp>
      <p:sp>
        <p:nvSpPr>
          <p:cNvPr id="3" name="Content Placeholder 2">
            <a:extLst>
              <a:ext uri="{FF2B5EF4-FFF2-40B4-BE49-F238E27FC236}">
                <a16:creationId xmlns:a16="http://schemas.microsoft.com/office/drawing/2014/main" id="{16CDD4F2-F050-404C-959F-0DA3A44E173B}"/>
              </a:ext>
            </a:extLst>
          </p:cNvPr>
          <p:cNvSpPr>
            <a:spLocks noGrp="1"/>
          </p:cNvSpPr>
          <p:nvPr>
            <p:ph idx="1"/>
          </p:nvPr>
        </p:nvSpPr>
        <p:spPr/>
        <p:txBody>
          <a:bodyPr>
            <a:normAutofit/>
          </a:bodyPr>
          <a:lstStyle/>
          <a:p>
            <a:pPr marL="0" indent="0">
              <a:buNone/>
            </a:pPr>
            <a:r>
              <a:rPr lang="en-US" sz="2400" dirty="0"/>
              <a:t>Interviewing Committee</a:t>
            </a:r>
          </a:p>
          <a:p>
            <a:pPr marL="0" indent="0">
              <a:buNone/>
            </a:pPr>
            <a:r>
              <a:rPr lang="en-US" sz="2400" dirty="0"/>
              <a:t>Professional Development Committee</a:t>
            </a:r>
          </a:p>
          <a:p>
            <a:pPr marL="0" indent="0">
              <a:buNone/>
            </a:pPr>
            <a:r>
              <a:rPr lang="en-US" sz="2400" dirty="0"/>
              <a:t>Timetable and Staffing Committee</a:t>
            </a:r>
          </a:p>
          <a:p>
            <a:pPr marL="0" indent="0">
              <a:buNone/>
            </a:pPr>
            <a:r>
              <a:rPr lang="en-US" sz="2400" dirty="0"/>
              <a:t>Finance Committee. </a:t>
            </a:r>
            <a:endParaRPr lang="en-CA" sz="2400" dirty="0"/>
          </a:p>
        </p:txBody>
      </p:sp>
    </p:spTree>
    <p:extLst>
      <p:ext uri="{BB962C8B-B14F-4D97-AF65-F5344CB8AC3E}">
        <p14:creationId xmlns:p14="http://schemas.microsoft.com/office/powerpoint/2010/main" val="363148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19DF-0B81-4B82-9CCF-E80F9C6F95A5}"/>
              </a:ext>
            </a:extLst>
          </p:cNvPr>
          <p:cNvSpPr>
            <a:spLocks noGrp="1"/>
          </p:cNvSpPr>
          <p:nvPr>
            <p:ph type="title"/>
          </p:nvPr>
        </p:nvSpPr>
        <p:spPr>
          <a:xfrm>
            <a:off x="586399" y="411480"/>
            <a:ext cx="8596668" cy="1320800"/>
          </a:xfrm>
        </p:spPr>
        <p:txBody>
          <a:bodyPr/>
          <a:lstStyle/>
          <a:p>
            <a:r>
              <a:rPr lang="en-CA" dirty="0"/>
              <a:t>How can I make a change at my school?</a:t>
            </a:r>
          </a:p>
        </p:txBody>
      </p:sp>
      <p:pic>
        <p:nvPicPr>
          <p:cNvPr id="5" name="Content Placeholder 4">
            <a:extLst>
              <a:ext uri="{FF2B5EF4-FFF2-40B4-BE49-F238E27FC236}">
                <a16:creationId xmlns:a16="http://schemas.microsoft.com/office/drawing/2014/main" id="{65947223-DD62-4302-8705-0D814561C605}"/>
              </a:ext>
            </a:extLst>
          </p:cNvPr>
          <p:cNvPicPr>
            <a:picLocks noGrp="1" noChangeAspect="1"/>
          </p:cNvPicPr>
          <p:nvPr>
            <p:ph idx="1"/>
          </p:nvPr>
        </p:nvPicPr>
        <p:blipFill rotWithShape="1">
          <a:blip r:embed="rId2"/>
          <a:srcRect t="2212"/>
          <a:stretch/>
        </p:blipFill>
        <p:spPr>
          <a:xfrm>
            <a:off x="960120" y="1203960"/>
            <a:ext cx="8222947" cy="5440680"/>
          </a:xfrm>
        </p:spPr>
      </p:pic>
    </p:spTree>
    <p:extLst>
      <p:ext uri="{BB962C8B-B14F-4D97-AF65-F5344CB8AC3E}">
        <p14:creationId xmlns:p14="http://schemas.microsoft.com/office/powerpoint/2010/main" val="270874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DEE7-BAD7-44C2-AAA9-20ABBECA98D0}"/>
              </a:ext>
            </a:extLst>
          </p:cNvPr>
          <p:cNvSpPr>
            <a:spLocks noGrp="1"/>
          </p:cNvSpPr>
          <p:nvPr>
            <p:ph type="title"/>
          </p:nvPr>
        </p:nvSpPr>
        <p:spPr/>
        <p:txBody>
          <a:bodyPr/>
          <a:lstStyle/>
          <a:p>
            <a:endParaRPr lang="en-CA"/>
          </a:p>
        </p:txBody>
      </p:sp>
      <p:pic>
        <p:nvPicPr>
          <p:cNvPr id="7" name="Content Placeholder 6">
            <a:extLst>
              <a:ext uri="{FF2B5EF4-FFF2-40B4-BE49-F238E27FC236}">
                <a16:creationId xmlns:a16="http://schemas.microsoft.com/office/drawing/2014/main" id="{51B72F76-31AB-424C-A624-CDD9DF586BD6}"/>
              </a:ext>
            </a:extLst>
          </p:cNvPr>
          <p:cNvPicPr>
            <a:picLocks noGrp="1" noChangeAspect="1"/>
          </p:cNvPicPr>
          <p:nvPr>
            <p:ph idx="1"/>
          </p:nvPr>
        </p:nvPicPr>
        <p:blipFill rotWithShape="1">
          <a:blip r:embed="rId2"/>
          <a:srcRect l="30672" t="32679" r="30898" b="15493"/>
          <a:stretch/>
        </p:blipFill>
        <p:spPr>
          <a:xfrm>
            <a:off x="738294" y="325120"/>
            <a:ext cx="8238066" cy="6249567"/>
          </a:xfrm>
          <a:prstGeom prst="rect">
            <a:avLst/>
          </a:prstGeom>
        </p:spPr>
      </p:pic>
    </p:spTree>
    <p:extLst>
      <p:ext uri="{BB962C8B-B14F-4D97-AF65-F5344CB8AC3E}">
        <p14:creationId xmlns:p14="http://schemas.microsoft.com/office/powerpoint/2010/main" val="416562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D7593-D268-4A94-B211-FB54C08B3821}"/>
              </a:ext>
            </a:extLst>
          </p:cNvPr>
          <p:cNvSpPr>
            <a:spLocks noGrp="1"/>
          </p:cNvSpPr>
          <p:nvPr>
            <p:ph type="title"/>
          </p:nvPr>
        </p:nvSpPr>
        <p:spPr/>
        <p:txBody>
          <a:bodyPr/>
          <a:lstStyle/>
          <a:p>
            <a:r>
              <a:rPr lang="en-CA" dirty="0"/>
              <a:t>What if there is no staff committee at my school, or is not functioning well?</a:t>
            </a:r>
          </a:p>
        </p:txBody>
      </p:sp>
      <p:sp>
        <p:nvSpPr>
          <p:cNvPr id="3" name="Content Placeholder 2">
            <a:extLst>
              <a:ext uri="{FF2B5EF4-FFF2-40B4-BE49-F238E27FC236}">
                <a16:creationId xmlns:a16="http://schemas.microsoft.com/office/drawing/2014/main" id="{D5E12C17-F2D0-4822-9E90-BB76369B31ED}"/>
              </a:ext>
            </a:extLst>
          </p:cNvPr>
          <p:cNvSpPr>
            <a:spLocks noGrp="1"/>
          </p:cNvSpPr>
          <p:nvPr>
            <p:ph idx="1"/>
          </p:nvPr>
        </p:nvSpPr>
        <p:spPr>
          <a:xfrm>
            <a:off x="677334" y="1930401"/>
            <a:ext cx="9091506" cy="4516120"/>
          </a:xfrm>
        </p:spPr>
        <p:txBody>
          <a:bodyPr>
            <a:normAutofit/>
          </a:bodyPr>
          <a:lstStyle/>
          <a:p>
            <a:r>
              <a:rPr lang="en-CA" sz="2400" dirty="0"/>
              <a:t>Each staff member has the right to establish or call a Staff Committee meeting</a:t>
            </a:r>
          </a:p>
          <a:p>
            <a:r>
              <a:rPr lang="en-CA" sz="2400" dirty="0"/>
              <a:t>Remember that the Staff Committee is a part of your collective agreement and you cannot be denied that right</a:t>
            </a:r>
          </a:p>
          <a:p>
            <a:r>
              <a:rPr lang="en-CA" sz="2400" dirty="0"/>
              <a:t>Speak to colleagues – make sure representative of different roles in the school</a:t>
            </a:r>
          </a:p>
          <a:p>
            <a:r>
              <a:rPr lang="en-CA" sz="2400" dirty="0"/>
              <a:t>Talk to your Staff Rep about putting it on the agenda of the next VESTA meeting</a:t>
            </a:r>
          </a:p>
          <a:p>
            <a:r>
              <a:rPr lang="en-CA" sz="2400" dirty="0"/>
              <a:t>Circulate dates of meetings in advance and post agenda in the staff room where anyone can add their items</a:t>
            </a:r>
          </a:p>
          <a:p>
            <a:endParaRPr lang="en-CA" dirty="0"/>
          </a:p>
        </p:txBody>
      </p:sp>
    </p:spTree>
    <p:extLst>
      <p:ext uri="{BB962C8B-B14F-4D97-AF65-F5344CB8AC3E}">
        <p14:creationId xmlns:p14="http://schemas.microsoft.com/office/powerpoint/2010/main" val="419042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E7E4F-FECE-4BFB-96C2-9B6CAC330A22}"/>
              </a:ext>
            </a:extLst>
          </p:cNvPr>
          <p:cNvSpPr>
            <a:spLocks noGrp="1"/>
          </p:cNvSpPr>
          <p:nvPr>
            <p:ph type="title"/>
          </p:nvPr>
        </p:nvSpPr>
        <p:spPr>
          <a:xfrm>
            <a:off x="677334" y="609600"/>
            <a:ext cx="8596668" cy="914400"/>
          </a:xfrm>
        </p:spPr>
        <p:txBody>
          <a:bodyPr/>
          <a:lstStyle/>
          <a:p>
            <a:r>
              <a:rPr lang="en-CA" dirty="0"/>
              <a:t>Who should be on the Staff Committee?</a:t>
            </a:r>
          </a:p>
        </p:txBody>
      </p:sp>
      <p:sp>
        <p:nvSpPr>
          <p:cNvPr id="3" name="Content Placeholder 2">
            <a:extLst>
              <a:ext uri="{FF2B5EF4-FFF2-40B4-BE49-F238E27FC236}">
                <a16:creationId xmlns:a16="http://schemas.microsoft.com/office/drawing/2014/main" id="{595AC530-09C8-4C3C-BD69-39A67B0EB4F9}"/>
              </a:ext>
            </a:extLst>
          </p:cNvPr>
          <p:cNvSpPr>
            <a:spLocks noGrp="1"/>
          </p:cNvSpPr>
          <p:nvPr>
            <p:ph idx="1"/>
          </p:nvPr>
        </p:nvSpPr>
        <p:spPr>
          <a:xfrm>
            <a:off x="677334" y="1371600"/>
            <a:ext cx="8596668" cy="5044440"/>
          </a:xfrm>
        </p:spPr>
        <p:txBody>
          <a:bodyPr>
            <a:normAutofit/>
          </a:bodyPr>
          <a:lstStyle/>
          <a:p>
            <a:r>
              <a:rPr lang="en-CA" sz="2400" dirty="0"/>
              <a:t>All members of a school or a representative</a:t>
            </a:r>
          </a:p>
          <a:p>
            <a:r>
              <a:rPr lang="en-CA" sz="2400" dirty="0"/>
              <a:t>Principal / Vice Principal</a:t>
            </a:r>
          </a:p>
          <a:p>
            <a:r>
              <a:rPr lang="en-CA" sz="2400" dirty="0"/>
              <a:t>Entire staff or 20 employees selected by the staff representative of diversity of staff</a:t>
            </a:r>
          </a:p>
          <a:p>
            <a:r>
              <a:rPr lang="en-CA" sz="2400" dirty="0"/>
              <a:t>VESTA Staff Rep</a:t>
            </a:r>
          </a:p>
          <a:p>
            <a:r>
              <a:rPr lang="en-CA" sz="2400" dirty="0"/>
              <a:t>Chairperson is a teacher elected by teachers</a:t>
            </a:r>
          </a:p>
          <a:p>
            <a:r>
              <a:rPr lang="en-CA" sz="2400" dirty="0"/>
              <a:t>Secretary is a teacher who takes minutes</a:t>
            </a:r>
          </a:p>
          <a:p>
            <a:endParaRPr lang="en-CA" sz="2400" dirty="0"/>
          </a:p>
          <a:p>
            <a:r>
              <a:rPr lang="en-CA" sz="2400" dirty="0"/>
              <a:t>Non-teaching staff should be welcomed to attend, but as this is a contractual meeting between teachers and administrators, they may not vote</a:t>
            </a:r>
          </a:p>
        </p:txBody>
      </p:sp>
    </p:spTree>
    <p:extLst>
      <p:ext uri="{BB962C8B-B14F-4D97-AF65-F5344CB8AC3E}">
        <p14:creationId xmlns:p14="http://schemas.microsoft.com/office/powerpoint/2010/main" val="301008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5F8E-4858-4D8C-9D08-FF10ABB08E27}"/>
              </a:ext>
            </a:extLst>
          </p:cNvPr>
          <p:cNvSpPr>
            <a:spLocks noGrp="1"/>
          </p:cNvSpPr>
          <p:nvPr>
            <p:ph type="title"/>
          </p:nvPr>
        </p:nvSpPr>
        <p:spPr>
          <a:xfrm>
            <a:off x="677334" y="609600"/>
            <a:ext cx="8596668" cy="838200"/>
          </a:xfrm>
        </p:spPr>
        <p:txBody>
          <a:bodyPr/>
          <a:lstStyle/>
          <a:p>
            <a:r>
              <a:rPr lang="en-CA" dirty="0"/>
              <a:t>What tips help things run?</a:t>
            </a:r>
          </a:p>
        </p:txBody>
      </p:sp>
      <p:sp>
        <p:nvSpPr>
          <p:cNvPr id="3" name="Content Placeholder 2">
            <a:extLst>
              <a:ext uri="{FF2B5EF4-FFF2-40B4-BE49-F238E27FC236}">
                <a16:creationId xmlns:a16="http://schemas.microsoft.com/office/drawing/2014/main" id="{08D354EA-390A-4878-8DDF-680DC6EFE9DA}"/>
              </a:ext>
            </a:extLst>
          </p:cNvPr>
          <p:cNvSpPr>
            <a:spLocks noGrp="1"/>
          </p:cNvSpPr>
          <p:nvPr>
            <p:ph idx="1"/>
          </p:nvPr>
        </p:nvSpPr>
        <p:spPr>
          <a:xfrm>
            <a:off x="677334" y="1661159"/>
            <a:ext cx="8596668" cy="4380203"/>
          </a:xfrm>
        </p:spPr>
        <p:txBody>
          <a:bodyPr>
            <a:normAutofit/>
          </a:bodyPr>
          <a:lstStyle/>
          <a:p>
            <a:r>
              <a:rPr lang="en-CA" sz="2400" dirty="0"/>
              <a:t>Hold a VESTA meeting first to discuss if items ought to be discussed in private among teachers first</a:t>
            </a:r>
          </a:p>
          <a:p>
            <a:r>
              <a:rPr lang="en-CA" sz="2400" dirty="0"/>
              <a:t>Plan to have staff committee meetings in advance of Principal staff meetings</a:t>
            </a:r>
          </a:p>
          <a:p>
            <a:r>
              <a:rPr lang="en-CA" sz="2400" dirty="0"/>
              <a:t>Special meetings on urgent issues can also take place</a:t>
            </a:r>
          </a:p>
          <a:p>
            <a:r>
              <a:rPr lang="en-CA" sz="2400" dirty="0"/>
              <a:t>Solicit agenda items from other staff members</a:t>
            </a:r>
          </a:p>
          <a:p>
            <a:r>
              <a:rPr lang="en-CA" sz="2400" dirty="0"/>
              <a:t>Create agenda and circulate prior to the meeting – important that staff know what will be discussed</a:t>
            </a:r>
          </a:p>
          <a:p>
            <a:r>
              <a:rPr lang="en-CA" sz="2400" dirty="0"/>
              <a:t>Share minutes with the whole staff</a:t>
            </a:r>
          </a:p>
        </p:txBody>
      </p:sp>
    </p:spTree>
    <p:extLst>
      <p:ext uri="{BB962C8B-B14F-4D97-AF65-F5344CB8AC3E}">
        <p14:creationId xmlns:p14="http://schemas.microsoft.com/office/powerpoint/2010/main" val="4086403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341C-0D28-44B3-B8B2-1932A18EE0D2}"/>
              </a:ext>
            </a:extLst>
          </p:cNvPr>
          <p:cNvSpPr>
            <a:spLocks noGrp="1"/>
          </p:cNvSpPr>
          <p:nvPr>
            <p:ph type="title"/>
          </p:nvPr>
        </p:nvSpPr>
        <p:spPr/>
        <p:txBody>
          <a:bodyPr/>
          <a:lstStyle/>
          <a:p>
            <a:r>
              <a:rPr lang="en-CA" dirty="0"/>
              <a:t>What do I need to know about chairing a meeting?</a:t>
            </a:r>
          </a:p>
        </p:txBody>
      </p:sp>
      <p:sp>
        <p:nvSpPr>
          <p:cNvPr id="3" name="Content Placeholder 2">
            <a:extLst>
              <a:ext uri="{FF2B5EF4-FFF2-40B4-BE49-F238E27FC236}">
                <a16:creationId xmlns:a16="http://schemas.microsoft.com/office/drawing/2014/main" id="{326C614C-A952-4B79-8948-8B18A9F77900}"/>
              </a:ext>
            </a:extLst>
          </p:cNvPr>
          <p:cNvSpPr>
            <a:spLocks noGrp="1"/>
          </p:cNvSpPr>
          <p:nvPr>
            <p:ph idx="1"/>
          </p:nvPr>
        </p:nvSpPr>
        <p:spPr/>
        <p:txBody>
          <a:bodyPr>
            <a:normAutofit fontScale="92500"/>
          </a:bodyPr>
          <a:lstStyle/>
          <a:p>
            <a:r>
              <a:rPr lang="en-CA" sz="2400" dirty="0"/>
              <a:t>Determine your own style based on your school culture</a:t>
            </a:r>
          </a:p>
          <a:p>
            <a:r>
              <a:rPr lang="en-CA" sz="2400" dirty="0"/>
              <a:t>Some formality helps to keep things focused</a:t>
            </a:r>
          </a:p>
          <a:p>
            <a:r>
              <a:rPr lang="en-CA" sz="2400" dirty="0"/>
              <a:t>Chair will keep a speakers’ list and letting people speak in turn</a:t>
            </a:r>
          </a:p>
          <a:p>
            <a:r>
              <a:rPr lang="en-CA" sz="2400" dirty="0"/>
              <a:t>Report or discussion can happen first, followed by a motion and debate, then a vote, or you can start with a motion</a:t>
            </a:r>
          </a:p>
          <a:p>
            <a:r>
              <a:rPr lang="en-CA" sz="2400" dirty="0"/>
              <a:t>The most important thing is that everyone understands what they are voting on and that the outcome of the vote is clear</a:t>
            </a:r>
          </a:p>
          <a:p>
            <a:pPr marL="0" indent="0">
              <a:buNone/>
            </a:pPr>
            <a:endParaRPr lang="en-CA" dirty="0"/>
          </a:p>
        </p:txBody>
      </p:sp>
    </p:spTree>
    <p:extLst>
      <p:ext uri="{BB962C8B-B14F-4D97-AF65-F5344CB8AC3E}">
        <p14:creationId xmlns:p14="http://schemas.microsoft.com/office/powerpoint/2010/main" val="1043415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B3F5-57BD-4222-9624-7726FC728FBA}"/>
              </a:ext>
            </a:extLst>
          </p:cNvPr>
          <p:cNvSpPr>
            <a:spLocks noGrp="1"/>
          </p:cNvSpPr>
          <p:nvPr>
            <p:ph type="title"/>
          </p:nvPr>
        </p:nvSpPr>
        <p:spPr>
          <a:xfrm>
            <a:off x="356461" y="330629"/>
            <a:ext cx="8596668" cy="699247"/>
          </a:xfrm>
        </p:spPr>
        <p:txBody>
          <a:bodyPr/>
          <a:lstStyle/>
          <a:p>
            <a:r>
              <a:rPr lang="en-CA" dirty="0"/>
              <a:t>BCTF Members’ Guide</a:t>
            </a:r>
          </a:p>
        </p:txBody>
      </p:sp>
      <p:sp>
        <p:nvSpPr>
          <p:cNvPr id="3" name="Content Placeholder 2">
            <a:extLst>
              <a:ext uri="{FF2B5EF4-FFF2-40B4-BE49-F238E27FC236}">
                <a16:creationId xmlns:a16="http://schemas.microsoft.com/office/drawing/2014/main" id="{F8836EB3-A264-48EF-A76D-4558B3E655BC}"/>
              </a:ext>
            </a:extLst>
          </p:cNvPr>
          <p:cNvSpPr>
            <a:spLocks noGrp="1"/>
          </p:cNvSpPr>
          <p:nvPr>
            <p:ph idx="1"/>
          </p:nvPr>
        </p:nvSpPr>
        <p:spPr>
          <a:xfrm>
            <a:off x="356461" y="1308846"/>
            <a:ext cx="10011905" cy="5549153"/>
          </a:xfrm>
        </p:spPr>
        <p:txBody>
          <a:bodyPr>
            <a:normAutofit lnSpcReduction="10000"/>
          </a:bodyPr>
          <a:lstStyle/>
          <a:p>
            <a:pPr marL="0" indent="0">
              <a:spcBef>
                <a:spcPts val="0"/>
              </a:spcBef>
              <a:buNone/>
            </a:pPr>
            <a:r>
              <a:rPr lang="en-US" dirty="0"/>
              <a:t>That the purposes of staff committees are:</a:t>
            </a:r>
          </a:p>
          <a:p>
            <a:pPr marL="0" indent="0">
              <a:spcBef>
                <a:spcPts val="0"/>
              </a:spcBef>
              <a:buNone/>
            </a:pPr>
            <a:r>
              <a:rPr lang="en-US" dirty="0"/>
              <a:t> </a:t>
            </a:r>
          </a:p>
          <a:p>
            <a:pPr marL="0" indent="0">
              <a:spcBef>
                <a:spcPts val="0"/>
              </a:spcBef>
              <a:buNone/>
            </a:pPr>
            <a:r>
              <a:rPr lang="en-US" dirty="0"/>
              <a:t>a. to promote democratic decision-making in schools. </a:t>
            </a:r>
          </a:p>
          <a:p>
            <a:pPr marL="0" indent="0">
              <a:spcBef>
                <a:spcPts val="0"/>
              </a:spcBef>
              <a:buNone/>
            </a:pPr>
            <a:r>
              <a:rPr lang="en-US" dirty="0"/>
              <a:t>b. to ensure greater commitment to decisions. </a:t>
            </a:r>
          </a:p>
          <a:p>
            <a:pPr marL="0" indent="0">
              <a:spcBef>
                <a:spcPts val="0"/>
              </a:spcBef>
              <a:buNone/>
            </a:pPr>
            <a:r>
              <a:rPr lang="en-US" dirty="0"/>
              <a:t>c. to enhance professionalism and the quality of education.</a:t>
            </a:r>
          </a:p>
          <a:p>
            <a:pPr marL="0" indent="0">
              <a:spcBef>
                <a:spcPts val="0"/>
              </a:spcBef>
              <a:buNone/>
            </a:pPr>
            <a:endParaRPr lang="en-US" dirty="0"/>
          </a:p>
          <a:p>
            <a:pPr marL="0" indent="0">
              <a:spcBef>
                <a:spcPts val="0"/>
              </a:spcBef>
              <a:buNone/>
            </a:pPr>
            <a:r>
              <a:rPr lang="en-US" dirty="0"/>
              <a:t>Staff committees: </a:t>
            </a:r>
          </a:p>
          <a:p>
            <a:pPr marL="0" indent="0">
              <a:spcBef>
                <a:spcPts val="0"/>
              </a:spcBef>
              <a:buNone/>
            </a:pPr>
            <a:r>
              <a:rPr lang="en-US" dirty="0"/>
              <a:t>a. are based on principles of participatory democracy, professional practice and 	collegiality. </a:t>
            </a:r>
          </a:p>
          <a:p>
            <a:pPr>
              <a:spcBef>
                <a:spcPts val="0"/>
              </a:spcBef>
              <a:buAutoNum type="alphaLcPeriod"/>
            </a:pPr>
            <a:endParaRPr lang="en-US" dirty="0"/>
          </a:p>
          <a:p>
            <a:pPr marL="0" indent="0">
              <a:spcBef>
                <a:spcPts val="0"/>
              </a:spcBef>
              <a:buNone/>
            </a:pPr>
            <a:r>
              <a:rPr lang="en-US" dirty="0"/>
              <a:t>b. are consistent with the terms of local collective agreements and Federation policy. </a:t>
            </a:r>
          </a:p>
          <a:p>
            <a:pPr marL="0" indent="0">
              <a:spcBef>
                <a:spcPts val="0"/>
              </a:spcBef>
              <a:buNone/>
            </a:pPr>
            <a:endParaRPr lang="en-US" dirty="0"/>
          </a:p>
          <a:p>
            <a:pPr marL="0" indent="0">
              <a:spcBef>
                <a:spcPts val="0"/>
              </a:spcBef>
              <a:buNone/>
            </a:pPr>
            <a:r>
              <a:rPr lang="en-US" dirty="0"/>
              <a:t>c. provide an opportunity for every staff member to be directly involved in shaping the 	educational policies and practices of the schools. </a:t>
            </a:r>
          </a:p>
          <a:p>
            <a:pPr marL="0" indent="0">
              <a:spcBef>
                <a:spcPts val="0"/>
              </a:spcBef>
              <a:buNone/>
            </a:pPr>
            <a:endParaRPr lang="en-US" dirty="0"/>
          </a:p>
          <a:p>
            <a:pPr marL="0" indent="0">
              <a:spcBef>
                <a:spcPts val="0"/>
              </a:spcBef>
              <a:buNone/>
            </a:pPr>
            <a:r>
              <a:rPr lang="en-US" dirty="0"/>
              <a:t>d. provide teachers with the authority and autonomy to reflect on their practice, share and 	analyze this reflection with colleagues and apply the results of this analysis to the 	practical, day-to-day decision and policy making at the school level. </a:t>
            </a:r>
          </a:p>
          <a:p>
            <a:pPr marL="0" indent="0">
              <a:spcBef>
                <a:spcPts val="0"/>
              </a:spcBef>
              <a:buNone/>
            </a:pPr>
            <a:endParaRPr lang="en-US" dirty="0"/>
          </a:p>
          <a:p>
            <a:pPr marL="0" indent="0">
              <a:spcBef>
                <a:spcPts val="0"/>
              </a:spcBef>
              <a:buNone/>
            </a:pPr>
            <a:r>
              <a:rPr lang="en-US" dirty="0"/>
              <a:t>e. provide a forum for collegial problem-solving on matters of resource allocation, education 	policy and professional practice within the school</a:t>
            </a:r>
            <a:endParaRPr lang="en-CA" dirty="0"/>
          </a:p>
        </p:txBody>
      </p:sp>
    </p:spTree>
    <p:extLst>
      <p:ext uri="{BB962C8B-B14F-4D97-AF65-F5344CB8AC3E}">
        <p14:creationId xmlns:p14="http://schemas.microsoft.com/office/powerpoint/2010/main" val="194721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EAD78-19EE-4C80-A6E7-38A348D9A6D3}"/>
              </a:ext>
            </a:extLst>
          </p:cNvPr>
          <p:cNvSpPr>
            <a:spLocks noGrp="1"/>
          </p:cNvSpPr>
          <p:nvPr>
            <p:ph type="title"/>
          </p:nvPr>
        </p:nvSpPr>
        <p:spPr>
          <a:xfrm>
            <a:off x="677334" y="609600"/>
            <a:ext cx="8596668" cy="707756"/>
          </a:xfrm>
        </p:spPr>
        <p:txBody>
          <a:bodyPr/>
          <a:lstStyle/>
          <a:p>
            <a:r>
              <a:rPr lang="en-CA" dirty="0"/>
              <a:t>VESTA policy</a:t>
            </a:r>
          </a:p>
        </p:txBody>
      </p:sp>
      <p:sp>
        <p:nvSpPr>
          <p:cNvPr id="3" name="Content Placeholder 2">
            <a:extLst>
              <a:ext uri="{FF2B5EF4-FFF2-40B4-BE49-F238E27FC236}">
                <a16:creationId xmlns:a16="http://schemas.microsoft.com/office/drawing/2014/main" id="{032FBB53-33C9-4AFE-A7ED-316715DC191D}"/>
              </a:ext>
            </a:extLst>
          </p:cNvPr>
          <p:cNvSpPr>
            <a:spLocks noGrp="1"/>
          </p:cNvSpPr>
          <p:nvPr>
            <p:ph idx="1"/>
          </p:nvPr>
        </p:nvSpPr>
        <p:spPr>
          <a:xfrm>
            <a:off x="677334" y="1549831"/>
            <a:ext cx="9195086" cy="4959457"/>
          </a:xfrm>
        </p:spPr>
        <p:txBody>
          <a:bodyPr>
            <a:normAutofit/>
          </a:bodyPr>
          <a:lstStyle/>
          <a:p>
            <a:pPr marL="0" indent="0">
              <a:buNone/>
            </a:pPr>
            <a:r>
              <a:rPr lang="en-US" sz="2000" dirty="0"/>
              <a:t>That the Staff Committee at each school analyze the staffing requirements for the integration of special education students when it carries out its function of addressing the timetable and organization of the school.</a:t>
            </a:r>
          </a:p>
          <a:p>
            <a:pPr marL="0" indent="0">
              <a:buNone/>
            </a:pPr>
            <a:r>
              <a:rPr lang="en-US" sz="2000" dirty="0"/>
              <a:t>That solutions consistent with the bargaining agreement recommended by the school team be presented to the Staff Committee for </a:t>
            </a:r>
            <a:r>
              <a:rPr lang="en-US" sz="2000" dirty="0" err="1"/>
              <a:t>endorsation</a:t>
            </a:r>
            <a:r>
              <a:rPr lang="en-US" sz="2000" dirty="0"/>
              <a:t>.</a:t>
            </a:r>
          </a:p>
          <a:p>
            <a:pPr marL="0" indent="0">
              <a:buNone/>
            </a:pPr>
            <a:r>
              <a:rPr lang="en-US" sz="2000" dirty="0"/>
              <a:t>That the Senior Teacher position be for one (1) year and be rotated among those interested as determined by Staff Committee decision. </a:t>
            </a:r>
          </a:p>
          <a:p>
            <a:pPr marL="0" indent="0">
              <a:buNone/>
            </a:pPr>
            <a:r>
              <a:rPr lang="en-US" sz="2000" dirty="0"/>
              <a:t>That the Staff Committee be fully involved in all aspects of the staffing and organization of the school. </a:t>
            </a:r>
          </a:p>
          <a:p>
            <a:pPr marL="0" indent="0">
              <a:buNone/>
            </a:pPr>
            <a:r>
              <a:rPr lang="en-US" sz="2000" dirty="0"/>
              <a:t>That Staff Committees should oppose and not participate in the development of any school organization that entails a reduction in current staff or services.</a:t>
            </a:r>
          </a:p>
        </p:txBody>
      </p:sp>
    </p:spTree>
    <p:extLst>
      <p:ext uri="{BB962C8B-B14F-4D97-AF65-F5344CB8AC3E}">
        <p14:creationId xmlns:p14="http://schemas.microsoft.com/office/powerpoint/2010/main" val="107642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C9D-9DA1-4D70-8251-5F95241EC1B8}"/>
              </a:ext>
            </a:extLst>
          </p:cNvPr>
          <p:cNvSpPr>
            <a:spLocks noGrp="1"/>
          </p:cNvSpPr>
          <p:nvPr>
            <p:ph type="title"/>
          </p:nvPr>
        </p:nvSpPr>
        <p:spPr>
          <a:xfrm>
            <a:off x="677334" y="330630"/>
            <a:ext cx="8596668" cy="1320800"/>
          </a:xfrm>
        </p:spPr>
        <p:txBody>
          <a:bodyPr/>
          <a:lstStyle/>
          <a:p>
            <a:r>
              <a:rPr lang="en-CA" dirty="0"/>
              <a:t>VESTA policy</a:t>
            </a:r>
          </a:p>
        </p:txBody>
      </p:sp>
      <p:sp>
        <p:nvSpPr>
          <p:cNvPr id="3" name="Content Placeholder 2">
            <a:extLst>
              <a:ext uri="{FF2B5EF4-FFF2-40B4-BE49-F238E27FC236}">
                <a16:creationId xmlns:a16="http://schemas.microsoft.com/office/drawing/2014/main" id="{20053FB9-0CAE-4C85-9634-8271EE502F8A}"/>
              </a:ext>
            </a:extLst>
          </p:cNvPr>
          <p:cNvSpPr>
            <a:spLocks noGrp="1"/>
          </p:cNvSpPr>
          <p:nvPr>
            <p:ph idx="1"/>
          </p:nvPr>
        </p:nvSpPr>
        <p:spPr>
          <a:xfrm>
            <a:off x="677334" y="1162373"/>
            <a:ext cx="8596668" cy="5548393"/>
          </a:xfrm>
        </p:spPr>
        <p:txBody>
          <a:bodyPr>
            <a:normAutofit/>
          </a:bodyPr>
          <a:lstStyle/>
          <a:p>
            <a:pPr marL="0" indent="0">
              <a:buNone/>
            </a:pPr>
            <a:r>
              <a:rPr lang="en-US" sz="2000" dirty="0"/>
              <a:t>That VESTA continue to support school-based staff committee decisions on both content and timing of Professional Development/Staff Development Non-Instructional Days</a:t>
            </a:r>
          </a:p>
          <a:p>
            <a:pPr marL="0" indent="0">
              <a:buNone/>
            </a:pPr>
            <a:r>
              <a:rPr lang="en-US" sz="2000" dirty="0"/>
              <a:t>That the usage of Curriculum Implementation Funds, Professional Development and Joint Conference funds be determined by the staff committee in each school upon the recommendation of the school PD Committee</a:t>
            </a:r>
          </a:p>
          <a:p>
            <a:pPr marL="0" indent="0">
              <a:buNone/>
            </a:pPr>
            <a:r>
              <a:rPr lang="en-US" sz="2000" dirty="0"/>
              <a:t>That all teaching staff must be involved in the school organization and in particular with regard to the assignments of students to classes.</a:t>
            </a:r>
          </a:p>
          <a:p>
            <a:pPr marL="0" indent="0">
              <a:buNone/>
            </a:pPr>
            <a:r>
              <a:rPr lang="en-US" sz="2000" dirty="0"/>
              <a:t>That the Staff Committee in every school be encouraged to establish a teacher liaison who would attend all PAC meetings and report the teachers’ concerns and issues to parents and who would report back to teachers on parents’ concerns and issues.</a:t>
            </a:r>
          </a:p>
          <a:p>
            <a:pPr marL="0" indent="0">
              <a:buNone/>
            </a:pPr>
            <a:r>
              <a:rPr lang="en-US" sz="2000" dirty="0"/>
              <a:t>That Staff Committee will ensure that a process is established to plan collegially for school based staff development.</a:t>
            </a:r>
          </a:p>
          <a:p>
            <a:pPr marL="0" indent="0">
              <a:buNone/>
            </a:pPr>
            <a:endParaRPr lang="en-US" dirty="0"/>
          </a:p>
          <a:p>
            <a:pPr marL="0" indent="0">
              <a:buNone/>
            </a:pPr>
            <a:endParaRPr lang="en-CA" dirty="0"/>
          </a:p>
        </p:txBody>
      </p:sp>
    </p:spTree>
    <p:extLst>
      <p:ext uri="{BB962C8B-B14F-4D97-AF65-F5344CB8AC3E}">
        <p14:creationId xmlns:p14="http://schemas.microsoft.com/office/powerpoint/2010/main" val="252850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A76F-1AAF-4A6B-BCDC-A10841BFE33F}"/>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6DE171FD-A6BF-41ED-9EEE-28E9E389998A}"/>
              </a:ext>
            </a:extLst>
          </p:cNvPr>
          <p:cNvPicPr>
            <a:picLocks noGrp="1" noChangeAspect="1"/>
          </p:cNvPicPr>
          <p:nvPr>
            <p:ph idx="1"/>
          </p:nvPr>
        </p:nvPicPr>
        <p:blipFill rotWithShape="1">
          <a:blip r:embed="rId2"/>
          <a:srcRect l="21279" t="15934" r="21817" b="9696"/>
          <a:stretch/>
        </p:blipFill>
        <p:spPr>
          <a:xfrm>
            <a:off x="-1" y="-5647"/>
            <a:ext cx="10454641" cy="6920015"/>
          </a:xfrm>
          <a:prstGeom prst="rect">
            <a:avLst/>
          </a:prstGeom>
        </p:spPr>
      </p:pic>
    </p:spTree>
    <p:extLst>
      <p:ext uri="{BB962C8B-B14F-4D97-AF65-F5344CB8AC3E}">
        <p14:creationId xmlns:p14="http://schemas.microsoft.com/office/powerpoint/2010/main" val="59985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C1DE-140F-469C-8A88-F9B4295046CA}"/>
              </a:ext>
            </a:extLst>
          </p:cNvPr>
          <p:cNvSpPr>
            <a:spLocks noGrp="1"/>
          </p:cNvSpPr>
          <p:nvPr>
            <p:ph type="title"/>
          </p:nvPr>
        </p:nvSpPr>
        <p:spPr>
          <a:xfrm>
            <a:off x="677333" y="609600"/>
            <a:ext cx="9161991" cy="1051559"/>
          </a:xfrm>
        </p:spPr>
        <p:txBody>
          <a:bodyPr>
            <a:normAutofit fontScale="90000"/>
          </a:bodyPr>
          <a:lstStyle/>
          <a:p>
            <a:r>
              <a:rPr lang="en-CA" sz="4000" dirty="0"/>
              <a:t>What is a Staff Committee?</a:t>
            </a:r>
            <a:br>
              <a:rPr lang="en-CA" dirty="0"/>
            </a:br>
            <a:endParaRPr lang="en-CA" dirty="0"/>
          </a:p>
        </p:txBody>
      </p:sp>
      <p:sp>
        <p:nvSpPr>
          <p:cNvPr id="3" name="Content Placeholder 2">
            <a:extLst>
              <a:ext uri="{FF2B5EF4-FFF2-40B4-BE49-F238E27FC236}">
                <a16:creationId xmlns:a16="http://schemas.microsoft.com/office/drawing/2014/main" id="{DEBCEDB6-ACEF-4BFC-A0C6-F73F7CE57D9E}"/>
              </a:ext>
            </a:extLst>
          </p:cNvPr>
          <p:cNvSpPr>
            <a:spLocks noGrp="1"/>
          </p:cNvSpPr>
          <p:nvPr>
            <p:ph idx="1"/>
          </p:nvPr>
        </p:nvSpPr>
        <p:spPr>
          <a:xfrm>
            <a:off x="677334" y="1371601"/>
            <a:ext cx="10188786" cy="5105400"/>
          </a:xfrm>
        </p:spPr>
        <p:txBody>
          <a:bodyPr>
            <a:noAutofit/>
          </a:bodyPr>
          <a:lstStyle/>
          <a:p>
            <a:pPr marL="0" indent="0">
              <a:buNone/>
            </a:pPr>
            <a:r>
              <a:rPr lang="en-CA" sz="2200" dirty="0"/>
              <a:t>Collective Agreement</a:t>
            </a:r>
          </a:p>
          <a:p>
            <a:r>
              <a:rPr lang="en-CA" sz="2200" dirty="0"/>
              <a:t>Shall be established in each school</a:t>
            </a:r>
          </a:p>
          <a:p>
            <a:r>
              <a:rPr lang="en-CA" sz="2200" dirty="0"/>
              <a:t>Does not limit duties and authority of Principal / Vice Principal (School Act, Labour Code, board policies)</a:t>
            </a:r>
          </a:p>
          <a:p>
            <a:pPr marL="0" indent="0">
              <a:buNone/>
            </a:pPr>
            <a:endParaRPr lang="en-CA" sz="1000" dirty="0"/>
          </a:p>
          <a:p>
            <a:pPr marL="0" indent="0">
              <a:buNone/>
            </a:pPr>
            <a:r>
              <a:rPr lang="en-CA" sz="2200" dirty="0"/>
              <a:t>Responsibilities</a:t>
            </a:r>
          </a:p>
          <a:p>
            <a:r>
              <a:rPr lang="en-CA" sz="2200" dirty="0"/>
              <a:t>To represent the staff</a:t>
            </a:r>
          </a:p>
          <a:p>
            <a:r>
              <a:rPr lang="en-CA" sz="2200" dirty="0"/>
              <a:t>To receive and make recommendations</a:t>
            </a:r>
          </a:p>
          <a:p>
            <a:r>
              <a:rPr lang="en-CA" sz="2200" dirty="0"/>
              <a:t>To advise and assist administration in the solution of specific problems</a:t>
            </a:r>
          </a:p>
          <a:p>
            <a:r>
              <a:rPr lang="en-CA" sz="2200" dirty="0"/>
              <a:t>To develop and maintain effective communication and consultation</a:t>
            </a:r>
          </a:p>
          <a:p>
            <a:r>
              <a:rPr lang="en-CA" sz="2200" dirty="0"/>
              <a:t>To review school policies and procedures and develop recommendations for improvement</a:t>
            </a:r>
          </a:p>
        </p:txBody>
      </p:sp>
    </p:spTree>
    <p:extLst>
      <p:ext uri="{BB962C8B-B14F-4D97-AF65-F5344CB8AC3E}">
        <p14:creationId xmlns:p14="http://schemas.microsoft.com/office/powerpoint/2010/main" val="3146029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B135-0133-40A5-86E2-CC8C85B7AFFF}"/>
              </a:ext>
            </a:extLst>
          </p:cNvPr>
          <p:cNvSpPr>
            <a:spLocks noGrp="1"/>
          </p:cNvSpPr>
          <p:nvPr>
            <p:ph type="title"/>
          </p:nvPr>
        </p:nvSpPr>
        <p:spPr/>
        <p:txBody>
          <a:bodyPr>
            <a:normAutofit/>
          </a:bodyPr>
          <a:lstStyle/>
          <a:p>
            <a:r>
              <a:rPr lang="en-CA" sz="4000" dirty="0"/>
              <a:t>Function</a:t>
            </a:r>
          </a:p>
        </p:txBody>
      </p:sp>
      <p:sp>
        <p:nvSpPr>
          <p:cNvPr id="3" name="Content Placeholder 2">
            <a:extLst>
              <a:ext uri="{FF2B5EF4-FFF2-40B4-BE49-F238E27FC236}">
                <a16:creationId xmlns:a16="http://schemas.microsoft.com/office/drawing/2014/main" id="{FC61FA26-0278-45BF-BD9D-F5B423DD5866}"/>
              </a:ext>
            </a:extLst>
          </p:cNvPr>
          <p:cNvSpPr>
            <a:spLocks noGrp="1"/>
          </p:cNvSpPr>
          <p:nvPr>
            <p:ph idx="1"/>
          </p:nvPr>
        </p:nvSpPr>
        <p:spPr>
          <a:xfrm>
            <a:off x="677334" y="2160589"/>
            <a:ext cx="9960186" cy="3880773"/>
          </a:xfrm>
        </p:spPr>
        <p:txBody>
          <a:bodyPr>
            <a:normAutofit/>
          </a:bodyPr>
          <a:lstStyle/>
          <a:p>
            <a:pPr marL="0" indent="0">
              <a:buNone/>
            </a:pPr>
            <a:r>
              <a:rPr lang="en-US" sz="3600" dirty="0"/>
              <a:t>The Committee shall have the right to provide advice to the Principal/Vice-Principal(s), and to consider the following matters in relation to the operation of the school: </a:t>
            </a:r>
            <a:endParaRPr lang="en-CA" sz="3600" dirty="0"/>
          </a:p>
        </p:txBody>
      </p:sp>
    </p:spTree>
    <p:extLst>
      <p:ext uri="{BB962C8B-B14F-4D97-AF65-F5344CB8AC3E}">
        <p14:creationId xmlns:p14="http://schemas.microsoft.com/office/powerpoint/2010/main" val="1268932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4BBB-FF04-44F0-B5EB-BFF2F6D7C626}"/>
              </a:ext>
            </a:extLst>
          </p:cNvPr>
          <p:cNvSpPr>
            <a:spLocks noGrp="1"/>
          </p:cNvSpPr>
          <p:nvPr>
            <p:ph type="title"/>
          </p:nvPr>
        </p:nvSpPr>
        <p:spPr/>
        <p:txBody>
          <a:bodyPr/>
          <a:lstStyle/>
          <a:p>
            <a:r>
              <a:rPr lang="en-CA" dirty="0"/>
              <a:t>Provide advice to the P/VP </a:t>
            </a:r>
          </a:p>
        </p:txBody>
      </p:sp>
      <p:sp>
        <p:nvSpPr>
          <p:cNvPr id="3" name="Content Placeholder 2">
            <a:extLst>
              <a:ext uri="{FF2B5EF4-FFF2-40B4-BE49-F238E27FC236}">
                <a16:creationId xmlns:a16="http://schemas.microsoft.com/office/drawing/2014/main" id="{27757B56-4FB2-4C9B-A55D-6AF84C98DC7E}"/>
              </a:ext>
            </a:extLst>
          </p:cNvPr>
          <p:cNvSpPr>
            <a:spLocks noGrp="1"/>
          </p:cNvSpPr>
          <p:nvPr>
            <p:ph idx="1"/>
          </p:nvPr>
        </p:nvSpPr>
        <p:spPr>
          <a:xfrm>
            <a:off x="677334" y="1493520"/>
            <a:ext cx="8596668" cy="4547843"/>
          </a:xfrm>
        </p:spPr>
        <p:txBody>
          <a:bodyPr>
            <a:normAutofit/>
          </a:bodyPr>
          <a:lstStyle/>
          <a:p>
            <a:pPr marL="0" indent="0">
              <a:buNone/>
            </a:pPr>
            <a:r>
              <a:rPr lang="en-US" sz="2400" dirty="0"/>
              <a:t>Staffing and assignments of teachers in the school</a:t>
            </a:r>
          </a:p>
          <a:p>
            <a:r>
              <a:rPr lang="en-US" sz="2400" dirty="0"/>
              <a:t>Teaching assignments</a:t>
            </a:r>
          </a:p>
          <a:p>
            <a:r>
              <a:rPr lang="en-US" sz="2400" dirty="0"/>
              <a:t>Utilization of SSSWs</a:t>
            </a:r>
          </a:p>
          <a:p>
            <a:r>
              <a:rPr lang="en-US" sz="2400" dirty="0"/>
              <a:t>Consideration of upcoming postings</a:t>
            </a:r>
          </a:p>
          <a:p>
            <a:r>
              <a:rPr lang="en-US" sz="2400" dirty="0"/>
              <a:t>Organization of classes (class casting)</a:t>
            </a:r>
          </a:p>
          <a:p>
            <a:r>
              <a:rPr lang="en-US" sz="2400" dirty="0"/>
              <a:t>Planning for the next school year</a:t>
            </a:r>
          </a:p>
          <a:p>
            <a:r>
              <a:rPr lang="en-US" sz="2400" dirty="0"/>
              <a:t>Physical requirements for classes </a:t>
            </a:r>
          </a:p>
          <a:p>
            <a:r>
              <a:rPr lang="en-US" sz="2400" dirty="0"/>
              <a:t>Provision of learning materials</a:t>
            </a:r>
          </a:p>
          <a:p>
            <a:r>
              <a:rPr lang="en-US" sz="2400" dirty="0"/>
              <a:t>Student assessment and reporting</a:t>
            </a:r>
            <a:endParaRPr lang="en-CA" sz="2400" dirty="0"/>
          </a:p>
        </p:txBody>
      </p:sp>
    </p:spTree>
    <p:extLst>
      <p:ext uri="{BB962C8B-B14F-4D97-AF65-F5344CB8AC3E}">
        <p14:creationId xmlns:p14="http://schemas.microsoft.com/office/powerpoint/2010/main" val="434848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B73E-02D3-4D00-98F2-275D995FAAEC}"/>
              </a:ext>
            </a:extLst>
          </p:cNvPr>
          <p:cNvSpPr>
            <a:spLocks noGrp="1"/>
          </p:cNvSpPr>
          <p:nvPr>
            <p:ph type="title"/>
          </p:nvPr>
        </p:nvSpPr>
        <p:spPr/>
        <p:txBody>
          <a:bodyPr/>
          <a:lstStyle/>
          <a:p>
            <a:r>
              <a:rPr lang="en-CA" dirty="0"/>
              <a:t>Provide advice to the P/VP </a:t>
            </a:r>
          </a:p>
        </p:txBody>
      </p:sp>
      <p:sp>
        <p:nvSpPr>
          <p:cNvPr id="3" name="Content Placeholder 2">
            <a:extLst>
              <a:ext uri="{FF2B5EF4-FFF2-40B4-BE49-F238E27FC236}">
                <a16:creationId xmlns:a16="http://schemas.microsoft.com/office/drawing/2014/main" id="{56E2F200-D873-45AC-B043-48F8B703E592}"/>
              </a:ext>
            </a:extLst>
          </p:cNvPr>
          <p:cNvSpPr>
            <a:spLocks noGrp="1"/>
          </p:cNvSpPr>
          <p:nvPr>
            <p:ph idx="1"/>
          </p:nvPr>
        </p:nvSpPr>
        <p:spPr>
          <a:xfrm>
            <a:off x="677334" y="1524001"/>
            <a:ext cx="8596668" cy="4517362"/>
          </a:xfrm>
        </p:spPr>
        <p:txBody>
          <a:bodyPr>
            <a:normAutofit/>
          </a:bodyPr>
          <a:lstStyle/>
          <a:p>
            <a:pPr marL="0" indent="0">
              <a:buNone/>
            </a:pPr>
            <a:r>
              <a:rPr lang="en-CA" sz="2400" dirty="0"/>
              <a:t>Assess teaching and learning conditions and recommend improvements</a:t>
            </a:r>
          </a:p>
          <a:p>
            <a:r>
              <a:rPr lang="en-CA" sz="2400" dirty="0"/>
              <a:t>Placement and transfer of students</a:t>
            </a:r>
          </a:p>
          <a:p>
            <a:r>
              <a:rPr lang="en-CA" sz="2400" dirty="0"/>
              <a:t>Staff-administration communication and relationship</a:t>
            </a:r>
          </a:p>
          <a:p>
            <a:r>
              <a:rPr lang="en-CA" sz="2400" dirty="0"/>
              <a:t>School climate</a:t>
            </a:r>
          </a:p>
          <a:p>
            <a:r>
              <a:rPr lang="en-CA" sz="2400" dirty="0"/>
              <a:t>Wider community or neighbourhood issues</a:t>
            </a:r>
          </a:p>
          <a:p>
            <a:r>
              <a:rPr lang="en-CA" sz="2400" dirty="0"/>
              <a:t>Learning resources and </a:t>
            </a:r>
            <a:r>
              <a:rPr lang="en-CA" sz="2400" dirty="0" err="1"/>
              <a:t>availablility</a:t>
            </a:r>
            <a:r>
              <a:rPr lang="en-CA" sz="2400" dirty="0"/>
              <a:t> </a:t>
            </a:r>
          </a:p>
        </p:txBody>
      </p:sp>
    </p:spTree>
    <p:extLst>
      <p:ext uri="{BB962C8B-B14F-4D97-AF65-F5344CB8AC3E}">
        <p14:creationId xmlns:p14="http://schemas.microsoft.com/office/powerpoint/2010/main" val="313804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85D9-719E-4D76-88C5-9545B23F94E5}"/>
              </a:ext>
            </a:extLst>
          </p:cNvPr>
          <p:cNvSpPr>
            <a:spLocks noGrp="1"/>
          </p:cNvSpPr>
          <p:nvPr>
            <p:ph type="title"/>
          </p:nvPr>
        </p:nvSpPr>
        <p:spPr/>
        <p:txBody>
          <a:bodyPr/>
          <a:lstStyle/>
          <a:p>
            <a:r>
              <a:rPr lang="en-CA" dirty="0"/>
              <a:t>Provide advice to the P/VP </a:t>
            </a:r>
          </a:p>
        </p:txBody>
      </p:sp>
      <p:sp>
        <p:nvSpPr>
          <p:cNvPr id="3" name="Content Placeholder 2">
            <a:extLst>
              <a:ext uri="{FF2B5EF4-FFF2-40B4-BE49-F238E27FC236}">
                <a16:creationId xmlns:a16="http://schemas.microsoft.com/office/drawing/2014/main" id="{FF75AA77-48F2-4CC4-8D11-8B59A7D17C6C}"/>
              </a:ext>
            </a:extLst>
          </p:cNvPr>
          <p:cNvSpPr>
            <a:spLocks noGrp="1"/>
          </p:cNvSpPr>
          <p:nvPr>
            <p:ph idx="1"/>
          </p:nvPr>
        </p:nvSpPr>
        <p:spPr>
          <a:xfrm>
            <a:off x="677334" y="1270000"/>
            <a:ext cx="9198186" cy="4978400"/>
          </a:xfrm>
        </p:spPr>
        <p:txBody>
          <a:bodyPr>
            <a:normAutofit/>
          </a:bodyPr>
          <a:lstStyle/>
          <a:p>
            <a:pPr marL="0" indent="0">
              <a:buNone/>
            </a:pPr>
            <a:r>
              <a:rPr lang="en-CA" sz="2400" dirty="0"/>
              <a:t>School Curriculum Planning and Evaluation</a:t>
            </a:r>
          </a:p>
          <a:p>
            <a:r>
              <a:rPr lang="en-CA" sz="2400" dirty="0"/>
              <a:t>School wide themes or assessment </a:t>
            </a:r>
          </a:p>
          <a:p>
            <a:r>
              <a:rPr lang="en-CA" sz="2400" dirty="0"/>
              <a:t>Events involving the community</a:t>
            </a:r>
          </a:p>
          <a:p>
            <a:r>
              <a:rPr lang="en-CA" sz="2400" dirty="0"/>
              <a:t>Evaluation / reporting formats and schedule</a:t>
            </a:r>
          </a:p>
          <a:p>
            <a:r>
              <a:rPr lang="en-CA" sz="2400" dirty="0"/>
              <a:t>School calendar</a:t>
            </a:r>
          </a:p>
          <a:p>
            <a:pPr marL="0" indent="0">
              <a:buNone/>
            </a:pPr>
            <a:endParaRPr lang="en-CA" sz="2400" dirty="0"/>
          </a:p>
          <a:p>
            <a:pPr marL="0" indent="0">
              <a:buNone/>
            </a:pPr>
            <a:r>
              <a:rPr lang="en-CA" sz="2400" dirty="0"/>
              <a:t>Professional and Staff Development Activities</a:t>
            </a:r>
          </a:p>
          <a:p>
            <a:r>
              <a:rPr lang="en-CA" sz="2400" dirty="0"/>
              <a:t>Working with Pro-D committees to suggest and plan content</a:t>
            </a:r>
          </a:p>
          <a:p>
            <a:r>
              <a:rPr lang="en-CA" sz="2400" dirty="0"/>
              <a:t>Supporting teacher participation in inquiry projects</a:t>
            </a:r>
          </a:p>
        </p:txBody>
      </p:sp>
    </p:spTree>
    <p:extLst>
      <p:ext uri="{BB962C8B-B14F-4D97-AF65-F5344CB8AC3E}">
        <p14:creationId xmlns:p14="http://schemas.microsoft.com/office/powerpoint/2010/main" val="322516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879A-E899-44F3-8A1C-56D2E8B9E0D4}"/>
              </a:ext>
            </a:extLst>
          </p:cNvPr>
          <p:cNvSpPr>
            <a:spLocks noGrp="1"/>
          </p:cNvSpPr>
          <p:nvPr>
            <p:ph type="title"/>
          </p:nvPr>
        </p:nvSpPr>
        <p:spPr/>
        <p:txBody>
          <a:bodyPr/>
          <a:lstStyle/>
          <a:p>
            <a:r>
              <a:rPr lang="en-US" dirty="0"/>
              <a:t>Provide advice to the P/VP </a:t>
            </a:r>
            <a:endParaRPr lang="en-CA" dirty="0"/>
          </a:p>
        </p:txBody>
      </p:sp>
      <p:sp>
        <p:nvSpPr>
          <p:cNvPr id="3" name="Content Placeholder 2">
            <a:extLst>
              <a:ext uri="{FF2B5EF4-FFF2-40B4-BE49-F238E27FC236}">
                <a16:creationId xmlns:a16="http://schemas.microsoft.com/office/drawing/2014/main" id="{5F0B59B3-5BB7-41D8-8AE7-50EAC925AFD8}"/>
              </a:ext>
            </a:extLst>
          </p:cNvPr>
          <p:cNvSpPr>
            <a:spLocks noGrp="1"/>
          </p:cNvSpPr>
          <p:nvPr>
            <p:ph idx="1"/>
          </p:nvPr>
        </p:nvSpPr>
        <p:spPr>
          <a:xfrm>
            <a:off x="677334" y="1539241"/>
            <a:ext cx="8596668" cy="4502122"/>
          </a:xfrm>
        </p:spPr>
        <p:txBody>
          <a:bodyPr>
            <a:normAutofit/>
          </a:bodyPr>
          <a:lstStyle/>
          <a:p>
            <a:pPr marL="0" indent="0">
              <a:buNone/>
            </a:pPr>
            <a:r>
              <a:rPr lang="en-CA" sz="2400" dirty="0"/>
              <a:t>School Regulations, Policies and Routines</a:t>
            </a:r>
          </a:p>
          <a:p>
            <a:r>
              <a:rPr lang="en-CA" sz="2400" dirty="0"/>
              <a:t>Assemblies</a:t>
            </a:r>
          </a:p>
          <a:p>
            <a:r>
              <a:rPr lang="en-CA" sz="2400" dirty="0"/>
              <a:t>Attendance protocols</a:t>
            </a:r>
          </a:p>
          <a:p>
            <a:r>
              <a:rPr lang="en-CA" sz="2400" dirty="0"/>
              <a:t>Parent teacher events</a:t>
            </a:r>
          </a:p>
          <a:p>
            <a:r>
              <a:rPr lang="en-CA" sz="2400" dirty="0"/>
              <a:t>Discipline plans and procedures</a:t>
            </a:r>
          </a:p>
          <a:p>
            <a:r>
              <a:rPr lang="en-CA" sz="2400" dirty="0"/>
              <a:t>Collection of money </a:t>
            </a:r>
          </a:p>
          <a:p>
            <a:r>
              <a:rPr lang="en-CA" sz="2400" dirty="0"/>
              <a:t>Field trips</a:t>
            </a:r>
          </a:p>
          <a:p>
            <a:r>
              <a:rPr lang="en-CA" sz="2400" dirty="0"/>
              <a:t>School-wide events</a:t>
            </a:r>
          </a:p>
          <a:p>
            <a:r>
              <a:rPr lang="en-CA" sz="2400" dirty="0"/>
              <a:t>Communication with parents</a:t>
            </a:r>
          </a:p>
        </p:txBody>
      </p:sp>
    </p:spTree>
    <p:extLst>
      <p:ext uri="{BB962C8B-B14F-4D97-AF65-F5344CB8AC3E}">
        <p14:creationId xmlns:p14="http://schemas.microsoft.com/office/powerpoint/2010/main" val="2786398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B517-057C-4464-A462-74161E9E4B73}"/>
              </a:ext>
            </a:extLst>
          </p:cNvPr>
          <p:cNvSpPr>
            <a:spLocks noGrp="1"/>
          </p:cNvSpPr>
          <p:nvPr>
            <p:ph type="title"/>
          </p:nvPr>
        </p:nvSpPr>
        <p:spPr>
          <a:xfrm>
            <a:off x="677334" y="609600"/>
            <a:ext cx="8596668" cy="868680"/>
          </a:xfrm>
        </p:spPr>
        <p:txBody>
          <a:bodyPr/>
          <a:lstStyle/>
          <a:p>
            <a:r>
              <a:rPr lang="en-US" dirty="0"/>
              <a:t>Provide advice to the P/VP </a:t>
            </a:r>
            <a:endParaRPr lang="en-CA" dirty="0"/>
          </a:p>
        </p:txBody>
      </p:sp>
      <p:sp>
        <p:nvSpPr>
          <p:cNvPr id="3" name="Content Placeholder 2">
            <a:extLst>
              <a:ext uri="{FF2B5EF4-FFF2-40B4-BE49-F238E27FC236}">
                <a16:creationId xmlns:a16="http://schemas.microsoft.com/office/drawing/2014/main" id="{CC02656F-1973-4383-A8AC-7343F23EC7AB}"/>
              </a:ext>
            </a:extLst>
          </p:cNvPr>
          <p:cNvSpPr>
            <a:spLocks noGrp="1"/>
          </p:cNvSpPr>
          <p:nvPr>
            <p:ph idx="1"/>
          </p:nvPr>
        </p:nvSpPr>
        <p:spPr>
          <a:xfrm>
            <a:off x="677334" y="1737361"/>
            <a:ext cx="8596668" cy="4221479"/>
          </a:xfrm>
        </p:spPr>
        <p:txBody>
          <a:bodyPr>
            <a:normAutofit/>
          </a:bodyPr>
          <a:lstStyle/>
          <a:p>
            <a:pPr marL="0" indent="0">
              <a:buNone/>
            </a:pPr>
            <a:r>
              <a:rPr lang="en-CA" sz="2400" dirty="0"/>
              <a:t>School Timetable and Organization</a:t>
            </a:r>
          </a:p>
          <a:p>
            <a:r>
              <a:rPr lang="en-CA" sz="2400" dirty="0"/>
              <a:t>Class sizes and fairness across the school</a:t>
            </a:r>
          </a:p>
          <a:p>
            <a:r>
              <a:rPr lang="en-CA" sz="2400" dirty="0"/>
              <a:t>Gym or other shared spaces</a:t>
            </a:r>
          </a:p>
          <a:p>
            <a:r>
              <a:rPr lang="en-CA" sz="2400" dirty="0"/>
              <a:t>Schedules, lunch time routines</a:t>
            </a:r>
          </a:p>
          <a:p>
            <a:endParaRPr lang="en-CA" sz="2400" dirty="0"/>
          </a:p>
          <a:p>
            <a:pPr marL="0" indent="0">
              <a:buNone/>
            </a:pPr>
            <a:r>
              <a:rPr lang="en-CA" sz="2400" dirty="0"/>
              <a:t>Any other matter of concern to the members of the school staff</a:t>
            </a:r>
          </a:p>
          <a:p>
            <a:pPr marL="0" indent="0">
              <a:buNone/>
            </a:pPr>
            <a:endParaRPr lang="en-CA" sz="2400" dirty="0"/>
          </a:p>
        </p:txBody>
      </p:sp>
    </p:spTree>
    <p:extLst>
      <p:ext uri="{BB962C8B-B14F-4D97-AF65-F5344CB8AC3E}">
        <p14:creationId xmlns:p14="http://schemas.microsoft.com/office/powerpoint/2010/main" val="291367600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163</TotalTime>
  <Words>1119</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Effective Staff Committee Meetings</vt:lpstr>
      <vt:lpstr>PowerPoint Presentation</vt:lpstr>
      <vt:lpstr>What is a Staff Committee? </vt:lpstr>
      <vt:lpstr>Function</vt:lpstr>
      <vt:lpstr>Provide advice to the P/VP </vt:lpstr>
      <vt:lpstr>Provide advice to the P/VP </vt:lpstr>
      <vt:lpstr>Provide advice to the P/VP </vt:lpstr>
      <vt:lpstr>Provide advice to the P/VP </vt:lpstr>
      <vt:lpstr>Provide advice to the P/VP </vt:lpstr>
      <vt:lpstr>Staff Committee Committees</vt:lpstr>
      <vt:lpstr>How can I make a change at my school?</vt:lpstr>
      <vt:lpstr>PowerPoint Presentation</vt:lpstr>
      <vt:lpstr>What if there is no staff committee at my school, or is not functioning well?</vt:lpstr>
      <vt:lpstr>Who should be on the Staff Committee?</vt:lpstr>
      <vt:lpstr>What tips help things run?</vt:lpstr>
      <vt:lpstr>What do I need to know about chairing a meeting?</vt:lpstr>
      <vt:lpstr>BCTF Members’ Guide</vt:lpstr>
      <vt:lpstr>VESTA policy</vt:lpstr>
      <vt:lpstr>VESTA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Staff Committee Meetings</dc:title>
  <dc:creator>Jody Polukoshko</dc:creator>
  <cp:lastModifiedBy>Jody Polukoshko</cp:lastModifiedBy>
  <cp:revision>10</cp:revision>
  <dcterms:created xsi:type="dcterms:W3CDTF">2020-10-05T02:53:32Z</dcterms:created>
  <dcterms:modified xsi:type="dcterms:W3CDTF">2020-10-05T05:36:47Z</dcterms:modified>
</cp:coreProperties>
</file>