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4.xml" ContentType="application/vnd.openxmlformats-officedocument.themeOverride+xml"/>
  <Override PartName="/ppt/notesSlides/notesSlide36.xml" ContentType="application/vnd.openxmlformats-officedocument.presentationml.notesSlide+xml"/>
  <Override PartName="/ppt/theme/themeOverride5.xml" ContentType="application/vnd.openxmlformats-officedocument.themeOverride+xml"/>
  <Override PartName="/ppt/notesSlides/notesSlide37.xml" ContentType="application/vnd.openxmlformats-officedocument.presentationml.notesSlide+xml"/>
  <Override PartName="/ppt/theme/themeOverride6.xml" ContentType="application/vnd.openxmlformats-officedocument.themeOverride+xml"/>
  <Override PartName="/ppt/notesSlides/notesSlide38.xml" ContentType="application/vnd.openxmlformats-officedocument.presentationml.notesSlide+xml"/>
  <Override PartName="/ppt/theme/themeOverride7.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8.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9.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sldIdLst>
    <p:sldId id="256" r:id="rId5"/>
    <p:sldId id="322" r:id="rId6"/>
    <p:sldId id="311" r:id="rId7"/>
    <p:sldId id="312" r:id="rId8"/>
    <p:sldId id="313" r:id="rId9"/>
    <p:sldId id="318" r:id="rId10"/>
    <p:sldId id="319" r:id="rId11"/>
    <p:sldId id="300" r:id="rId12"/>
    <p:sldId id="295" r:id="rId13"/>
    <p:sldId id="339" r:id="rId14"/>
    <p:sldId id="340" r:id="rId15"/>
    <p:sldId id="278" r:id="rId16"/>
    <p:sldId id="283" r:id="rId17"/>
    <p:sldId id="325" r:id="rId18"/>
    <p:sldId id="314" r:id="rId19"/>
    <p:sldId id="320" r:id="rId20"/>
    <p:sldId id="279" r:id="rId21"/>
    <p:sldId id="321" r:id="rId22"/>
    <p:sldId id="316" r:id="rId23"/>
    <p:sldId id="287" r:id="rId24"/>
    <p:sldId id="293" r:id="rId25"/>
    <p:sldId id="289" r:id="rId26"/>
    <p:sldId id="288" r:id="rId27"/>
    <p:sldId id="346" r:id="rId28"/>
    <p:sldId id="290" r:id="rId29"/>
    <p:sldId id="280" r:id="rId30"/>
    <p:sldId id="286" r:id="rId31"/>
    <p:sldId id="341" r:id="rId32"/>
    <p:sldId id="291" r:id="rId33"/>
    <p:sldId id="296" r:id="rId34"/>
    <p:sldId id="297" r:id="rId35"/>
    <p:sldId id="336" r:id="rId36"/>
    <p:sldId id="285" r:id="rId37"/>
    <p:sldId id="284" r:id="rId38"/>
    <p:sldId id="292" r:id="rId39"/>
    <p:sldId id="298" r:id="rId40"/>
    <p:sldId id="262" r:id="rId41"/>
    <p:sldId id="257" r:id="rId42"/>
    <p:sldId id="258" r:id="rId43"/>
    <p:sldId id="259" r:id="rId44"/>
    <p:sldId id="260" r:id="rId45"/>
    <p:sldId id="261" r:id="rId46"/>
    <p:sldId id="326" r:id="rId47"/>
    <p:sldId id="342" r:id="rId48"/>
    <p:sldId id="338" r:id="rId49"/>
    <p:sldId id="327" r:id="rId50"/>
    <p:sldId id="328" r:id="rId51"/>
    <p:sldId id="265" r:id="rId52"/>
    <p:sldId id="277" r:id="rId53"/>
    <p:sldId id="269" r:id="rId54"/>
    <p:sldId id="272" r:id="rId55"/>
    <p:sldId id="329" r:id="rId56"/>
    <p:sldId id="333" r:id="rId57"/>
    <p:sldId id="337" r:id="rId58"/>
    <p:sldId id="270" r:id="rId59"/>
    <p:sldId id="331" r:id="rId60"/>
    <p:sldId id="332" r:id="rId61"/>
    <p:sldId id="267" r:id="rId62"/>
    <p:sldId id="264" r:id="rId63"/>
    <p:sldId id="306" r:id="rId64"/>
    <p:sldId id="334" r:id="rId65"/>
    <p:sldId id="343" r:id="rId66"/>
    <p:sldId id="344" r:id="rId67"/>
    <p:sldId id="345" r:id="rId68"/>
    <p:sldId id="294" r:id="rId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1" initials="G" lastIdx="1" clrIdx="0">
    <p:extLst>
      <p:ext uri="{19B8F6BF-5375-455C-9EA6-DF929625EA0E}">
        <p15:presenceInfo xmlns:p15="http://schemas.microsoft.com/office/powerpoint/2012/main" userId="S-1-5-21-2961985484-1327765860-1854372631-2147" providerId="AD"/>
      </p:ext>
    </p:extLst>
  </p:cmAuthor>
  <p:cmAuthor id="2" name="Darren Tereposky" initials="DT" lastIdx="1" clrIdx="1">
    <p:extLst>
      <p:ext uri="{19B8F6BF-5375-455C-9EA6-DF929625EA0E}">
        <p15:presenceInfo xmlns:p15="http://schemas.microsoft.com/office/powerpoint/2012/main" userId="S::darren@vesta.ca::2fb9ec91-3a0f-4a7a-bea5-550cb6afd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541"/>
    <a:srgbClr val="65A240"/>
    <a:srgbClr val="70AD47"/>
    <a:srgbClr val="A8D28E"/>
    <a:srgbClr val="D2F8E0"/>
    <a:srgbClr val="084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7835" autoAdjust="0"/>
  </p:normalViewPr>
  <p:slideViewPr>
    <p:cSldViewPr snapToGrid="0">
      <p:cViewPr varScale="1">
        <p:scale>
          <a:sx n="75" d="100"/>
          <a:sy n="75" d="100"/>
        </p:scale>
        <p:origin x="239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1" d="100"/>
        <a:sy n="71" d="100"/>
      </p:scale>
      <p:origin x="0" y="-10908"/>
    </p:cViewPr>
  </p:sorter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1A668D02-6569-44B2-B8EA-5EF845D9BC0A}" type="datetimeFigureOut">
              <a:rPr lang="en-CA" smtClean="0"/>
              <a:t>2025-03-13</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5DD65F2-1FEE-446F-9FC2-2F6F1F734180}" type="slidenum">
              <a:rPr lang="en-CA" smtClean="0"/>
              <a:t>‹#›</a:t>
            </a:fld>
            <a:endParaRPr lang="en-CA"/>
          </a:p>
        </p:txBody>
      </p:sp>
    </p:spTree>
    <p:extLst>
      <p:ext uri="{BB962C8B-B14F-4D97-AF65-F5344CB8AC3E}">
        <p14:creationId xmlns:p14="http://schemas.microsoft.com/office/powerpoint/2010/main" val="12690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a:t>
            </a:fld>
            <a:endParaRPr lang="en-CA"/>
          </a:p>
        </p:txBody>
      </p:sp>
    </p:spTree>
    <p:extLst>
      <p:ext uri="{BB962C8B-B14F-4D97-AF65-F5344CB8AC3E}">
        <p14:creationId xmlns:p14="http://schemas.microsoft.com/office/powerpoint/2010/main" val="150658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Staff Meeting</a:t>
            </a:r>
            <a:endParaRPr lang="en-CA" sz="1600" dirty="0"/>
          </a:p>
          <a:p>
            <a:pPr marL="171425" indent="-171425">
              <a:buFont typeface="Arial" panose="020B0604020202020204" pitchFamily="34" charset="0"/>
              <a:buChar char="•"/>
            </a:pPr>
            <a:r>
              <a:rPr lang="en-CA" sz="1600" dirty="0"/>
              <a:t>In May, your principal will receive staffing information and should soon after make available all staffing information to the Staff Rep, including the category and grade levels of designated students.</a:t>
            </a:r>
          </a:p>
          <a:p>
            <a:pPr marL="171425" indent="-171425">
              <a:buFont typeface="Arial" panose="020B0604020202020204" pitchFamily="34" charset="0"/>
              <a:buChar char="•"/>
            </a:pPr>
            <a:r>
              <a:rPr lang="en-CA" sz="1600" dirty="0"/>
              <a:t>The Staff Rep should receive a copy of the Staffing Entitlement form. If you do not receive a copy, please contact the VEAES office and we can follow up with Human Resources.</a:t>
            </a:r>
          </a:p>
          <a:p>
            <a:r>
              <a:rPr lang="en-CA" sz="1600" dirty="0"/>
              <a:t> </a:t>
            </a:r>
          </a:p>
          <a:p>
            <a:r>
              <a:rPr lang="en-US" sz="1600" b="1" dirty="0"/>
              <a:t>VEAES Meetings</a:t>
            </a:r>
            <a:endParaRPr lang="en-CA" sz="1600" dirty="0"/>
          </a:p>
          <a:p>
            <a:pPr marL="171425" indent="-171425">
              <a:buFont typeface="Arial" panose="020B0604020202020204" pitchFamily="34" charset="0"/>
              <a:buChar char="•"/>
            </a:pPr>
            <a:r>
              <a:rPr lang="en-US" sz="1600" dirty="0"/>
              <a:t>After receiving the staffing information, </a:t>
            </a:r>
            <a:r>
              <a:rPr lang="en-CA" sz="1600" dirty="0"/>
              <a:t>call a VEAES meeting to discuss possible organizations</a:t>
            </a:r>
          </a:p>
          <a:p>
            <a:pPr marL="171425" indent="-171425">
              <a:buFont typeface="Arial" panose="020B0604020202020204" pitchFamily="34" charset="0"/>
              <a:buChar char="•"/>
            </a:pPr>
            <a:r>
              <a:rPr lang="en-US" sz="1600" dirty="0"/>
              <a:t> You may need more than one VEAES meeting to discuss, strategize, decide and complete your plans.</a:t>
            </a:r>
            <a:endParaRPr lang="en-CA" sz="1600" dirty="0"/>
          </a:p>
          <a:p>
            <a:pPr marL="171425" indent="-171425">
              <a:buFont typeface="Arial" panose="020B0604020202020204" pitchFamily="34" charset="0"/>
              <a:buChar char="•"/>
            </a:pPr>
            <a:r>
              <a:rPr lang="en-US" sz="1600" dirty="0"/>
              <a:t> Please remember that while meeting together to discuss and decide on staffing recommendations for next year it is critical that teachers have solidarity and support for the recommendations. Our solidarity is critical to our success.</a:t>
            </a:r>
            <a:endParaRPr lang="en-CA" sz="1600" dirty="0"/>
          </a:p>
          <a:p>
            <a:pPr marL="171425" indent="-171425">
              <a:buFont typeface="Arial" panose="020B0604020202020204" pitchFamily="34" charset="0"/>
              <a:buChar char="•"/>
            </a:pPr>
            <a:r>
              <a:rPr lang="en-US" sz="1600" dirty="0"/>
              <a:t> Note that teachers returning from maternity leave should be given the same or a similar assignment.</a:t>
            </a:r>
            <a:endParaRPr lang="en-CA" sz="1600" dirty="0"/>
          </a:p>
          <a:p>
            <a:pPr marL="171425" indent="-171425">
              <a:buFont typeface="Arial" panose="020B0604020202020204" pitchFamily="34" charset="0"/>
              <a:buChar char="•"/>
            </a:pPr>
            <a:r>
              <a:rPr lang="en-US" sz="1600" dirty="0"/>
              <a:t> Please only make recommendations that are supported by all teachers and that are in compliance with collective agreement provisions. You may have many, just a few recommendations or none depending upon what your staff can agree to.</a:t>
            </a:r>
            <a:endParaRPr lang="en-CA" sz="1600" dirty="0"/>
          </a:p>
          <a:p>
            <a:pPr marL="171425" indent="-171425">
              <a:buFont typeface="Arial" panose="020B0604020202020204" pitchFamily="34" charset="0"/>
              <a:buChar char="•"/>
            </a:pPr>
            <a:r>
              <a:rPr lang="en-CA" sz="1600" dirty="0"/>
              <a:t> The school should be organized in accordance with class size and composition language. That includes best efforts and remedy.</a:t>
            </a:r>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10</a:t>
            </a:fld>
            <a:endParaRPr lang="en-CA"/>
          </a:p>
        </p:txBody>
      </p:sp>
    </p:spTree>
    <p:extLst>
      <p:ext uri="{BB962C8B-B14F-4D97-AF65-F5344CB8AC3E}">
        <p14:creationId xmlns:p14="http://schemas.microsoft.com/office/powerpoint/2010/main" val="145202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Staff Meeting</a:t>
            </a:r>
            <a:endParaRPr lang="en-CA" sz="1600" dirty="0"/>
          </a:p>
          <a:p>
            <a:pPr marL="171425" indent="-171425">
              <a:buFont typeface="Arial" panose="020B0604020202020204" pitchFamily="34" charset="0"/>
              <a:buChar char="•"/>
            </a:pPr>
            <a:r>
              <a:rPr lang="en-CA" sz="1600" dirty="0"/>
              <a:t>In May, your principal will receive staffing information and should soon after make available all staffing information to the Staff Rep, including the category and grade levels of designated students.</a:t>
            </a:r>
          </a:p>
          <a:p>
            <a:pPr marL="171425" indent="-171425">
              <a:buFont typeface="Arial" panose="020B0604020202020204" pitchFamily="34" charset="0"/>
              <a:buChar char="•"/>
            </a:pPr>
            <a:r>
              <a:rPr lang="en-CA" sz="1600" dirty="0"/>
              <a:t>The Staff Rep should receive a copy of the Staffing Entitlement form. If you do not receive a copy, please contact the VEAES office and we can follow up with Human Resources.</a:t>
            </a:r>
          </a:p>
          <a:p>
            <a:r>
              <a:rPr lang="en-CA" sz="1600" dirty="0"/>
              <a:t> </a:t>
            </a:r>
          </a:p>
          <a:p>
            <a:r>
              <a:rPr lang="en-US" sz="1600" b="1" dirty="0"/>
              <a:t>VEAES Meetings</a:t>
            </a:r>
            <a:endParaRPr lang="en-CA" sz="1600" dirty="0"/>
          </a:p>
          <a:p>
            <a:pPr marL="171425" indent="-171425">
              <a:buFont typeface="Arial" panose="020B0604020202020204" pitchFamily="34" charset="0"/>
              <a:buChar char="•"/>
            </a:pPr>
            <a:r>
              <a:rPr lang="en-US" sz="1600" dirty="0"/>
              <a:t>After receiving the staffing information, </a:t>
            </a:r>
            <a:r>
              <a:rPr lang="en-CA" sz="1600" dirty="0"/>
              <a:t>call a VEAES meeting to discuss possible organizations</a:t>
            </a:r>
          </a:p>
          <a:p>
            <a:pPr marL="171425" indent="-171425">
              <a:buFont typeface="Arial" panose="020B0604020202020204" pitchFamily="34" charset="0"/>
              <a:buChar char="•"/>
            </a:pPr>
            <a:r>
              <a:rPr lang="en-US" sz="1600" dirty="0"/>
              <a:t> You may need more than one VEAES meeting to discuss, strategize, decide and complete your plans.</a:t>
            </a:r>
            <a:endParaRPr lang="en-CA" sz="1600" dirty="0"/>
          </a:p>
          <a:p>
            <a:pPr marL="171425" indent="-171425">
              <a:buFont typeface="Arial" panose="020B0604020202020204" pitchFamily="34" charset="0"/>
              <a:buChar char="•"/>
            </a:pPr>
            <a:r>
              <a:rPr lang="en-US" sz="1600" dirty="0"/>
              <a:t> Please remember that while meeting together to discuss and decide on staffing recommendations for next year it is critical that teachers have solidarity and support for the recommendations. Our solidarity is critical to our success.</a:t>
            </a:r>
            <a:endParaRPr lang="en-CA" sz="1600" dirty="0"/>
          </a:p>
          <a:p>
            <a:pPr marL="171425" indent="-171425">
              <a:buFont typeface="Arial" panose="020B0604020202020204" pitchFamily="34" charset="0"/>
              <a:buChar char="•"/>
            </a:pPr>
            <a:r>
              <a:rPr lang="en-US" sz="1600" dirty="0"/>
              <a:t> Note that teachers returning from maternity leave should be given the same or a similar assignment.</a:t>
            </a:r>
            <a:endParaRPr lang="en-CA" sz="1600" dirty="0"/>
          </a:p>
          <a:p>
            <a:pPr marL="171425" indent="-171425">
              <a:buFont typeface="Arial" panose="020B0604020202020204" pitchFamily="34" charset="0"/>
              <a:buChar char="•"/>
            </a:pPr>
            <a:r>
              <a:rPr lang="en-US" sz="1600" dirty="0"/>
              <a:t> Please only make recommendations that are supported by all teachers and that are in compliance with collective agreement provisions. You may have many, just a few recommendations or none depending upon what your staff can agree to.</a:t>
            </a:r>
            <a:endParaRPr lang="en-CA" sz="1600" dirty="0"/>
          </a:p>
          <a:p>
            <a:pPr marL="171425" indent="-171425">
              <a:buFont typeface="Arial" panose="020B0604020202020204" pitchFamily="34" charset="0"/>
              <a:buChar char="•"/>
            </a:pPr>
            <a:r>
              <a:rPr lang="en-CA" sz="1600" dirty="0"/>
              <a:t> The school should be organized in accordance with class size and composition language. That includes best efforts and remedy.</a:t>
            </a:r>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11</a:t>
            </a:fld>
            <a:endParaRPr lang="en-CA"/>
          </a:p>
        </p:txBody>
      </p:sp>
    </p:spTree>
    <p:extLst>
      <p:ext uri="{BB962C8B-B14F-4D97-AF65-F5344CB8AC3E}">
        <p14:creationId xmlns:p14="http://schemas.microsoft.com/office/powerpoint/2010/main" val="313763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Staff Meeting</a:t>
            </a:r>
            <a:endParaRPr lang="en-CA" sz="1600" dirty="0"/>
          </a:p>
          <a:p>
            <a:pPr marL="171425" indent="-171425">
              <a:buFont typeface="Arial" panose="020B0604020202020204" pitchFamily="34" charset="0"/>
              <a:buChar char="•"/>
            </a:pPr>
            <a:r>
              <a:rPr lang="en-CA" sz="1600" dirty="0"/>
              <a:t>In May, your principal will receive staffing information and should soon after make available all staffing information to the Staff Rep, including the category and grade levels of designated students.</a:t>
            </a:r>
          </a:p>
          <a:p>
            <a:pPr marL="171425" indent="-171425">
              <a:buFont typeface="Arial" panose="020B0604020202020204" pitchFamily="34" charset="0"/>
              <a:buChar char="•"/>
            </a:pPr>
            <a:r>
              <a:rPr lang="en-CA" sz="1600" dirty="0"/>
              <a:t>The Staff Rep should receive a copy of the Staffing Entitlement form. If you do not receive a copy, please contact the VEAES office and we can follow up with Human Resources.</a:t>
            </a:r>
          </a:p>
          <a:p>
            <a:r>
              <a:rPr lang="en-CA" sz="1600" dirty="0"/>
              <a:t> </a:t>
            </a:r>
          </a:p>
          <a:p>
            <a:r>
              <a:rPr lang="en-US" sz="1600" b="1" dirty="0"/>
              <a:t>VESTA Meetings</a:t>
            </a:r>
            <a:endParaRPr lang="en-CA" sz="1600" dirty="0"/>
          </a:p>
          <a:p>
            <a:pPr marL="171425" indent="-171425">
              <a:buFont typeface="Arial" panose="020B0604020202020204" pitchFamily="34" charset="0"/>
              <a:buChar char="•"/>
            </a:pPr>
            <a:r>
              <a:rPr lang="en-US" sz="1600" dirty="0"/>
              <a:t>After receiving the staffing information, </a:t>
            </a:r>
            <a:r>
              <a:rPr lang="en-CA" sz="1600" dirty="0"/>
              <a:t>call a VEAES meeting to discuss possible organizations</a:t>
            </a:r>
          </a:p>
          <a:p>
            <a:pPr marL="171425" indent="-171425">
              <a:buFont typeface="Arial" panose="020B0604020202020204" pitchFamily="34" charset="0"/>
              <a:buChar char="•"/>
            </a:pPr>
            <a:r>
              <a:rPr lang="en-US" sz="1600" dirty="0"/>
              <a:t> You may need more than one VEAES meeting to discuss, strategize, decide and complete your plans.</a:t>
            </a:r>
            <a:endParaRPr lang="en-CA" sz="1600" dirty="0"/>
          </a:p>
          <a:p>
            <a:pPr marL="171425" indent="-171425">
              <a:buFont typeface="Arial" panose="020B0604020202020204" pitchFamily="34" charset="0"/>
              <a:buChar char="•"/>
            </a:pPr>
            <a:r>
              <a:rPr lang="en-US" sz="1600" dirty="0"/>
              <a:t> Please remember that while meeting together to discuss and decide on staffing recommendations for next year it is critical that teachers have solidarity and support for the recommendations. Our solidarity is critical to our success.</a:t>
            </a:r>
            <a:endParaRPr lang="en-CA" sz="1600" dirty="0"/>
          </a:p>
          <a:p>
            <a:pPr marL="171425" indent="-171425">
              <a:buFont typeface="Arial" panose="020B0604020202020204" pitchFamily="34" charset="0"/>
              <a:buChar char="•"/>
            </a:pPr>
            <a:r>
              <a:rPr lang="en-US" sz="1600" dirty="0"/>
              <a:t> Note that teachers returning from maternity leave should be given the same or a similar assignment.</a:t>
            </a:r>
            <a:endParaRPr lang="en-CA" sz="1600" dirty="0"/>
          </a:p>
          <a:p>
            <a:pPr marL="171425" indent="-171425">
              <a:buFont typeface="Arial" panose="020B0604020202020204" pitchFamily="34" charset="0"/>
              <a:buChar char="•"/>
            </a:pPr>
            <a:r>
              <a:rPr lang="en-US" sz="1600" dirty="0"/>
              <a:t> Please only make recommendations that are supported by all teachers and that are in compliance with collective agreement provisions. You may have many, just a few recommendations or none depending upon what your staff can agree to.</a:t>
            </a:r>
            <a:endParaRPr lang="en-CA" sz="1600" dirty="0"/>
          </a:p>
          <a:p>
            <a:pPr marL="171425" indent="-171425">
              <a:buFont typeface="Arial" panose="020B0604020202020204" pitchFamily="34" charset="0"/>
              <a:buChar char="•"/>
            </a:pPr>
            <a:r>
              <a:rPr lang="en-CA" sz="1600" dirty="0"/>
              <a:t> The school should be organized in accordance with class size and composition language. That includes best efforts and remedy.</a:t>
            </a:r>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12</a:t>
            </a:fld>
            <a:endParaRPr lang="en-CA"/>
          </a:p>
        </p:txBody>
      </p:sp>
    </p:spTree>
    <p:extLst>
      <p:ext uri="{BB962C8B-B14F-4D97-AF65-F5344CB8AC3E}">
        <p14:creationId xmlns:p14="http://schemas.microsoft.com/office/powerpoint/2010/main" val="39274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13</a:t>
            </a:fld>
            <a:endParaRPr lang="en-CA"/>
          </a:p>
        </p:txBody>
      </p:sp>
    </p:spTree>
    <p:extLst>
      <p:ext uri="{BB962C8B-B14F-4D97-AF65-F5344CB8AC3E}">
        <p14:creationId xmlns:p14="http://schemas.microsoft.com/office/powerpoint/2010/main" val="374883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5DD65F2-1FEE-446F-9FC2-2F6F1F734180}" type="slidenum">
              <a:rPr lang="en-CA" smtClean="0"/>
              <a:t>14</a:t>
            </a:fld>
            <a:endParaRPr lang="en-CA"/>
          </a:p>
        </p:txBody>
      </p:sp>
    </p:spTree>
    <p:extLst>
      <p:ext uri="{BB962C8B-B14F-4D97-AF65-F5344CB8AC3E}">
        <p14:creationId xmlns:p14="http://schemas.microsoft.com/office/powerpoint/2010/main" val="186877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Due to the compressed posting timeline, it is important that applicants be extra attentive to phone and email communication from P/VP who will be contacting them to arrange interviews and offer jobs.</a:t>
            </a:r>
          </a:p>
          <a:p>
            <a:r>
              <a:rPr lang="en-CA" dirty="0"/>
              <a:t>-Introduce tracking log</a:t>
            </a:r>
          </a:p>
        </p:txBody>
      </p:sp>
      <p:sp>
        <p:nvSpPr>
          <p:cNvPr id="4" name="Slide Number Placeholder 3"/>
          <p:cNvSpPr>
            <a:spLocks noGrp="1"/>
          </p:cNvSpPr>
          <p:nvPr>
            <p:ph type="sldNum" sz="quarter" idx="5"/>
          </p:nvPr>
        </p:nvSpPr>
        <p:spPr/>
        <p:txBody>
          <a:bodyPr/>
          <a:lstStyle/>
          <a:p>
            <a:fld id="{35DD65F2-1FEE-446F-9FC2-2F6F1F734180}" type="slidenum">
              <a:rPr lang="en-CA" smtClean="0"/>
              <a:t>15</a:t>
            </a:fld>
            <a:endParaRPr lang="en-CA"/>
          </a:p>
        </p:txBody>
      </p:sp>
    </p:spTree>
    <p:extLst>
      <p:ext uri="{BB962C8B-B14F-4D97-AF65-F5344CB8AC3E}">
        <p14:creationId xmlns:p14="http://schemas.microsoft.com/office/powerpoint/2010/main" val="266901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Class </a:t>
            </a:r>
            <a:r>
              <a:rPr lang="en-CA" dirty="0" err="1"/>
              <a:t>castin</a:t>
            </a:r>
            <a:endParaRPr lang="en-CA" dirty="0"/>
          </a:p>
          <a:p>
            <a:pPr marL="171450" indent="-171450">
              <a:buFontTx/>
              <a:buChar char="-"/>
            </a:pPr>
            <a:r>
              <a:rPr lang="en-CA" dirty="0"/>
              <a:t>Equitable class compositions</a:t>
            </a:r>
          </a:p>
          <a:p>
            <a:pPr marL="171450" indent="-171450">
              <a:buFontTx/>
              <a:buChar char="-"/>
            </a:pPr>
            <a:r>
              <a:rPr lang="en-CA" dirty="0"/>
              <a:t>Retention of newer teachers</a:t>
            </a:r>
          </a:p>
        </p:txBody>
      </p:sp>
      <p:sp>
        <p:nvSpPr>
          <p:cNvPr id="4" name="Slide Number Placeholder 3"/>
          <p:cNvSpPr>
            <a:spLocks noGrp="1"/>
          </p:cNvSpPr>
          <p:nvPr>
            <p:ph type="sldNum" sz="quarter" idx="5"/>
          </p:nvPr>
        </p:nvSpPr>
        <p:spPr/>
        <p:txBody>
          <a:bodyPr/>
          <a:lstStyle/>
          <a:p>
            <a:fld id="{35DD65F2-1FEE-446F-9FC2-2F6F1F734180}" type="slidenum">
              <a:rPr lang="en-CA" smtClean="0"/>
              <a:t>16</a:t>
            </a:fld>
            <a:endParaRPr lang="en-CA"/>
          </a:p>
        </p:txBody>
      </p:sp>
    </p:spTree>
    <p:extLst>
      <p:ext uri="{BB962C8B-B14F-4D97-AF65-F5344CB8AC3E}">
        <p14:creationId xmlns:p14="http://schemas.microsoft.com/office/powerpoint/2010/main" val="225604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17</a:t>
            </a:fld>
            <a:endParaRPr lang="en-CA"/>
          </a:p>
        </p:txBody>
      </p:sp>
    </p:spTree>
    <p:extLst>
      <p:ext uri="{BB962C8B-B14F-4D97-AF65-F5344CB8AC3E}">
        <p14:creationId xmlns:p14="http://schemas.microsoft.com/office/powerpoint/2010/main" val="398890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18</a:t>
            </a:fld>
            <a:endParaRPr lang="en-CA"/>
          </a:p>
        </p:txBody>
      </p:sp>
    </p:spTree>
    <p:extLst>
      <p:ext uri="{BB962C8B-B14F-4D97-AF65-F5344CB8AC3E}">
        <p14:creationId xmlns:p14="http://schemas.microsoft.com/office/powerpoint/2010/main" val="406411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19</a:t>
            </a:fld>
            <a:endParaRPr lang="en-CA"/>
          </a:p>
        </p:txBody>
      </p:sp>
    </p:spTree>
    <p:extLst>
      <p:ext uri="{BB962C8B-B14F-4D97-AF65-F5344CB8AC3E}">
        <p14:creationId xmlns:p14="http://schemas.microsoft.com/office/powerpoint/2010/main" val="187241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5DD65F2-1FEE-446F-9FC2-2F6F1F734180}" type="slidenum">
              <a:rPr lang="en-CA" smtClean="0"/>
              <a:t>2</a:t>
            </a:fld>
            <a:endParaRPr lang="en-CA"/>
          </a:p>
        </p:txBody>
      </p:sp>
    </p:spTree>
    <p:extLst>
      <p:ext uri="{BB962C8B-B14F-4D97-AF65-F5344CB8AC3E}">
        <p14:creationId xmlns:p14="http://schemas.microsoft.com/office/powerpoint/2010/main" val="796614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20</a:t>
            </a:fld>
            <a:endParaRPr lang="en-CA"/>
          </a:p>
        </p:txBody>
      </p:sp>
    </p:spTree>
    <p:extLst>
      <p:ext uri="{BB962C8B-B14F-4D97-AF65-F5344CB8AC3E}">
        <p14:creationId xmlns:p14="http://schemas.microsoft.com/office/powerpoint/2010/main" val="2233963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year’s calendar results in both Mondays and Fridays in less than 0.2</a:t>
            </a:r>
          </a:p>
          <a:p>
            <a:r>
              <a:rPr lang="en-CA" dirty="0"/>
              <a:t>-for part time teachers who wish to decrease their FTE so they do not owe additional time to their school, they will be able to fill in the </a:t>
            </a:r>
            <a:r>
              <a:rPr lang="en-US" u="sng" dirty="0"/>
              <a:t>Request for Increase/Change in Teaching Time</a:t>
            </a:r>
          </a:p>
          <a:p>
            <a:endParaRPr lang="en-US" u="sng" dirty="0"/>
          </a:p>
          <a:p>
            <a:pPr marL="171425" indent="-171425">
              <a:buFontTx/>
              <a:buChar char="-"/>
            </a:pPr>
            <a:r>
              <a:rPr lang="en-US" u="none" dirty="0"/>
              <a:t>This is considered a permanent decrease</a:t>
            </a:r>
          </a:p>
          <a:p>
            <a:pPr marL="171425" indent="-171425">
              <a:buFontTx/>
              <a:buChar char="-"/>
            </a:pPr>
            <a:r>
              <a:rPr lang="en-US" u="none" dirty="0"/>
              <a:t>80/20 case by case</a:t>
            </a:r>
          </a:p>
          <a:p>
            <a:endParaRPr lang="en-US" u="none" dirty="0"/>
          </a:p>
          <a:p>
            <a:r>
              <a:rPr lang="en-US" u="none" dirty="0"/>
              <a:t>-this is an option you should consider carefully as it affects your salary and pension</a:t>
            </a:r>
          </a:p>
          <a:p>
            <a:r>
              <a:rPr lang="en-US" u="none" dirty="0"/>
              <a:t>-arrangements to make up the time should be made at the beginning of the school year</a:t>
            </a:r>
          </a:p>
        </p:txBody>
      </p:sp>
      <p:sp>
        <p:nvSpPr>
          <p:cNvPr id="4" name="Slide Number Placeholder 3"/>
          <p:cNvSpPr>
            <a:spLocks noGrp="1"/>
          </p:cNvSpPr>
          <p:nvPr>
            <p:ph type="sldNum" sz="quarter" idx="5"/>
          </p:nvPr>
        </p:nvSpPr>
        <p:spPr/>
        <p:txBody>
          <a:bodyPr/>
          <a:lstStyle/>
          <a:p>
            <a:fld id="{35DD65F2-1FEE-446F-9FC2-2F6F1F734180}" type="slidenum">
              <a:rPr lang="en-CA" smtClean="0"/>
              <a:t>21</a:t>
            </a:fld>
            <a:endParaRPr lang="en-CA"/>
          </a:p>
        </p:txBody>
      </p:sp>
    </p:spTree>
    <p:extLst>
      <p:ext uri="{BB962C8B-B14F-4D97-AF65-F5344CB8AC3E}">
        <p14:creationId xmlns:p14="http://schemas.microsoft.com/office/powerpoint/2010/main" val="43696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22</a:t>
            </a:fld>
            <a:endParaRPr lang="en-CA"/>
          </a:p>
        </p:txBody>
      </p:sp>
    </p:spTree>
    <p:extLst>
      <p:ext uri="{BB962C8B-B14F-4D97-AF65-F5344CB8AC3E}">
        <p14:creationId xmlns:p14="http://schemas.microsoft.com/office/powerpoint/2010/main" val="215152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Generally we don’t contact members who are on leaves, but for the purpose of School Org, it is advisable that the staff rep or point person let them know to avoid future issues</a:t>
            </a:r>
          </a:p>
        </p:txBody>
      </p:sp>
      <p:sp>
        <p:nvSpPr>
          <p:cNvPr id="4" name="Slide Number Placeholder 3"/>
          <p:cNvSpPr>
            <a:spLocks noGrp="1"/>
          </p:cNvSpPr>
          <p:nvPr>
            <p:ph type="sldNum" sz="quarter" idx="5"/>
          </p:nvPr>
        </p:nvSpPr>
        <p:spPr/>
        <p:txBody>
          <a:bodyPr/>
          <a:lstStyle/>
          <a:p>
            <a:fld id="{35DD65F2-1FEE-446F-9FC2-2F6F1F734180}" type="slidenum">
              <a:rPr lang="en-CA" smtClean="0"/>
              <a:t>23</a:t>
            </a:fld>
            <a:endParaRPr lang="en-CA"/>
          </a:p>
        </p:txBody>
      </p:sp>
    </p:spTree>
    <p:extLst>
      <p:ext uri="{BB962C8B-B14F-4D97-AF65-F5344CB8AC3E}">
        <p14:creationId xmlns:p14="http://schemas.microsoft.com/office/powerpoint/2010/main" val="805906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Surplussed</a:t>
            </a:r>
            <a:r>
              <a:rPr lang="en-CA" dirty="0"/>
              <a:t> employees who do not post successfully into a job will be included in the placement pool (July).  Just because you are placed doesn’t mean you can’t post into a position.</a:t>
            </a:r>
          </a:p>
        </p:txBody>
      </p:sp>
      <p:sp>
        <p:nvSpPr>
          <p:cNvPr id="4" name="Slide Number Placeholder 3"/>
          <p:cNvSpPr>
            <a:spLocks noGrp="1"/>
          </p:cNvSpPr>
          <p:nvPr>
            <p:ph type="sldNum" sz="quarter" idx="5"/>
          </p:nvPr>
        </p:nvSpPr>
        <p:spPr/>
        <p:txBody>
          <a:bodyPr/>
          <a:lstStyle/>
          <a:p>
            <a:fld id="{35DD65F2-1FEE-446F-9FC2-2F6F1F734180}" type="slidenum">
              <a:rPr lang="en-CA" smtClean="0"/>
              <a:t>25</a:t>
            </a:fld>
            <a:endParaRPr lang="en-CA"/>
          </a:p>
        </p:txBody>
      </p:sp>
    </p:spTree>
    <p:extLst>
      <p:ext uri="{BB962C8B-B14F-4D97-AF65-F5344CB8AC3E}">
        <p14:creationId xmlns:p14="http://schemas.microsoft.com/office/powerpoint/2010/main" val="375380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66">
              <a:buFontTx/>
              <a:buChar char="-"/>
              <a:defRPr/>
            </a:pPr>
            <a:r>
              <a:rPr lang="en-CA" b="1" dirty="0"/>
              <a:t>(If Unused Remedy LOU is signed off) New line for the 2025-2026 school year to show the unused remedy owed to each school.  This is converted into FTE and should be used toward RT time.</a:t>
            </a:r>
          </a:p>
          <a:p>
            <a:pPr marL="171450" indent="-171450" defTabSz="914266">
              <a:buFontTx/>
              <a:buChar char="-"/>
              <a:defRPr/>
            </a:pPr>
            <a:endParaRPr lang="en-CA" b="1" dirty="0"/>
          </a:p>
          <a:p>
            <a:pPr defTabSz="914266">
              <a:defRPr/>
            </a:pPr>
            <a:r>
              <a:rPr lang="en-CA" b="1" dirty="0"/>
              <a:t>- </a:t>
            </a:r>
            <a:r>
              <a:rPr lang="en-CA" dirty="0"/>
              <a:t>There are often many ways to organize enrolling FTE: multi-age/split class. Organization should be in compliance with restored language provisions.</a:t>
            </a:r>
          </a:p>
          <a:p>
            <a:pPr defTabSz="914266">
              <a:defRPr/>
            </a:pPr>
            <a:r>
              <a:rPr lang="en-CA" b="1" dirty="0"/>
              <a:t>- </a:t>
            </a:r>
            <a:r>
              <a:rPr lang="en-CA" dirty="0"/>
              <a:t>“Class Round-up” is sometimes given to schools that have workable FTE for class organization.</a:t>
            </a:r>
          </a:p>
          <a:p>
            <a:pPr defTabSz="914266">
              <a:defRPr/>
            </a:pPr>
            <a:r>
              <a:rPr lang="en-CA" b="1" dirty="0"/>
              <a:t>- </a:t>
            </a:r>
            <a:r>
              <a:rPr lang="en-CA" dirty="0"/>
              <a:t>CEF = Classroom Enhancement Fund. Like CEF enrolling classes, CEF prep is separated out. The CEF is the funding that is generated from the class size and composition language.</a:t>
            </a:r>
          </a:p>
          <a:p>
            <a:endParaRPr lang="en-CA" dirty="0"/>
          </a:p>
          <a:p>
            <a:pPr defTabSz="914266">
              <a:defRPr/>
            </a:pPr>
            <a:r>
              <a:rPr lang="en-CA" b="1" dirty="0"/>
              <a:t>NOTE: </a:t>
            </a:r>
            <a:r>
              <a:rPr lang="en-CA" dirty="0"/>
              <a:t>Dual track schools will receive a separate staffing entitlement for French Immersion. </a:t>
            </a:r>
            <a:r>
              <a:rPr lang="en-CA" dirty="0" err="1"/>
              <a:t>Surplusing</a:t>
            </a:r>
            <a:r>
              <a:rPr lang="en-CA" dirty="0"/>
              <a:t> will still happen by seniority. (Teachers will need to be fluent in French.)</a:t>
            </a:r>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26</a:t>
            </a:fld>
            <a:endParaRPr lang="en-CA"/>
          </a:p>
        </p:txBody>
      </p:sp>
    </p:spTree>
    <p:extLst>
      <p:ext uri="{BB962C8B-B14F-4D97-AF65-F5344CB8AC3E}">
        <p14:creationId xmlns:p14="http://schemas.microsoft.com/office/powerpoint/2010/main" val="1500924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r>
              <a:rPr lang="en-US" dirty="0"/>
              <a:t>In small schools, and schools with Principals, many Vice-Principals are only part time. The rest of their FTE comes from enrolling and non-enrolling staffing.</a:t>
            </a:r>
          </a:p>
          <a:p>
            <a:endParaRPr lang="en-US" dirty="0"/>
          </a:p>
          <a:p>
            <a:r>
              <a:rPr lang="en-US" dirty="0"/>
              <a:t>	VEAES’s position has historically been that VPs not assume incremental positions due to their many absences and lack of EOC coverage from day one.</a:t>
            </a:r>
          </a:p>
          <a:p>
            <a:endParaRPr lang="en-CA" dirty="0"/>
          </a:p>
          <a:p>
            <a:r>
              <a:rPr lang="en-CA" dirty="0"/>
              <a:t>- </a:t>
            </a:r>
            <a:r>
              <a:rPr lang="en-US" dirty="0"/>
              <a:t>District FTE is not posted at the school site.</a:t>
            </a:r>
          </a:p>
          <a:p>
            <a:r>
              <a:rPr lang="en-US" dirty="0"/>
              <a:t>	This includes positions such as Area Counsellors, SLPs, etc. Article E.27 governs this process. </a:t>
            </a:r>
          </a:p>
          <a:p>
            <a:r>
              <a:rPr lang="en-US" dirty="0"/>
              <a:t>	Some district classes are posted at the school site  as per Article E.23. Teachers in these positions have site-based rights and can be re-organized into other positions at their site. </a:t>
            </a:r>
          </a:p>
          <a:p>
            <a:r>
              <a:rPr lang="en-US" dirty="0"/>
              <a:t>	Other district programs found in E.23 do not have site-based rights.</a:t>
            </a:r>
          </a:p>
          <a:p>
            <a:endParaRPr lang="en-CA" dirty="0"/>
          </a:p>
          <a:p>
            <a:pPr lvl="0"/>
            <a:r>
              <a:rPr lang="en-CA" sz="1200" b="0" dirty="0"/>
              <a:t>- </a:t>
            </a:r>
            <a:r>
              <a:rPr lang="en-CA" dirty="0"/>
              <a:t>Now separates out multiple categories that separate staffing. Does not show LAC or Teacher-Librarian.</a:t>
            </a:r>
          </a:p>
          <a:p>
            <a:r>
              <a:rPr lang="en-CA" dirty="0"/>
              <a:t> </a:t>
            </a:r>
          </a:p>
          <a:p>
            <a:r>
              <a:rPr lang="en-CA" b="1" dirty="0"/>
              <a:t>	Please remember that VEAES members do not make recommendations to reduce another member’s assignment.</a:t>
            </a:r>
            <a:endParaRPr lang="en-CA" dirty="0"/>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27</a:t>
            </a:fld>
            <a:endParaRPr lang="en-CA"/>
          </a:p>
        </p:txBody>
      </p:sp>
    </p:spTree>
    <p:extLst>
      <p:ext uri="{BB962C8B-B14F-4D97-AF65-F5344CB8AC3E}">
        <p14:creationId xmlns:p14="http://schemas.microsoft.com/office/powerpoint/2010/main" val="195867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Motion passed at March 11 GM to pursue the draft LOU with the employer.  </a:t>
            </a:r>
          </a:p>
          <a:p>
            <a:pPr marL="0" indent="0">
              <a:buFontTx/>
              <a:buNone/>
            </a:pPr>
            <a:endParaRPr lang="en-US" dirty="0"/>
          </a:p>
          <a:p>
            <a:pPr marL="171450" indent="-171450">
              <a:buFontTx/>
              <a:buChar char="-"/>
            </a:pPr>
            <a:r>
              <a:rPr lang="en-US" dirty="0"/>
              <a:t>If signed, it will allow unused remedy to be converted into FTE for each school and to be included in SOAs as a separate line item. The FTE must be used as resource time, and can be absorbed internally by PT teachers (the new FTE will become their continuing FTE contract) and/or incorporated as part of a posting. </a:t>
            </a:r>
          </a:p>
          <a:p>
            <a:pPr marL="171450" indent="-171450">
              <a:buFontTx/>
              <a:buChar char="-"/>
            </a:pPr>
            <a:endParaRPr lang="en-US" dirty="0"/>
          </a:p>
          <a:p>
            <a:pPr marL="171450" indent="-171450">
              <a:buFontTx/>
              <a:buChar char="-"/>
            </a:pPr>
            <a:r>
              <a:rPr lang="en-US" dirty="0"/>
              <a:t>Over the past few years, VEAES membership has passed motions for unused remedy to be decoupled from individual members and for remedy in generally to be used towards staffing.  This LOU follows these policies.  </a:t>
            </a:r>
          </a:p>
          <a:p>
            <a:pPr marL="0" indent="0">
              <a:buFontTx/>
              <a:buNone/>
            </a:pPr>
            <a:endParaRPr lang="en-US" dirty="0"/>
          </a:p>
          <a:p>
            <a:pPr marL="171450" indent="-171450">
              <a:buFontTx/>
              <a:buChar char="-"/>
            </a:pPr>
            <a:r>
              <a:rPr lang="en-US" dirty="0"/>
              <a:t>LOU not perfect, but it’s the closest we’ve gotten in 2 years to get the employer to agree to put remedy towards staffing.  </a:t>
            </a:r>
          </a:p>
          <a:p>
            <a:pPr marL="171450" indent="-171450">
              <a:buFontTx/>
              <a:buChar char="-"/>
            </a:pPr>
            <a:endParaRPr lang="en-US" dirty="0"/>
          </a:p>
          <a:p>
            <a:pPr marL="171450" indent="-171450">
              <a:buFontTx/>
              <a:buChar char="-"/>
            </a:pPr>
            <a:r>
              <a:rPr lang="en-US" dirty="0"/>
              <a:t>Hold a VEAES meeting to inform members.  Important that everyone understands.</a:t>
            </a:r>
          </a:p>
          <a:p>
            <a:pPr marL="171450" indent="-171450">
              <a:buFontTx/>
              <a:buChar char="-"/>
            </a:pPr>
            <a:endParaRPr lang="en-US" dirty="0"/>
          </a:p>
          <a:p>
            <a:pPr marL="0" indent="0">
              <a:buFontTx/>
              <a:buNone/>
            </a:pPr>
            <a:endParaRPr lang="en-US" dirty="0"/>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28</a:t>
            </a:fld>
            <a:endParaRPr lang="en-CA"/>
          </a:p>
        </p:txBody>
      </p:sp>
    </p:spTree>
    <p:extLst>
      <p:ext uri="{BB962C8B-B14F-4D97-AF65-F5344CB8AC3E}">
        <p14:creationId xmlns:p14="http://schemas.microsoft.com/office/powerpoint/2010/main" val="3997420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29</a:t>
            </a:fld>
            <a:endParaRPr lang="en-CA"/>
          </a:p>
        </p:txBody>
      </p:sp>
    </p:spTree>
    <p:extLst>
      <p:ext uri="{BB962C8B-B14F-4D97-AF65-F5344CB8AC3E}">
        <p14:creationId xmlns:p14="http://schemas.microsoft.com/office/powerpoint/2010/main" val="1277318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30</a:t>
            </a:fld>
            <a:endParaRPr lang="en-CA"/>
          </a:p>
        </p:txBody>
      </p:sp>
    </p:spTree>
    <p:extLst>
      <p:ext uri="{BB962C8B-B14F-4D97-AF65-F5344CB8AC3E}">
        <p14:creationId xmlns:p14="http://schemas.microsoft.com/office/powerpoint/2010/main" val="135977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5DD65F2-1FEE-446F-9FC2-2F6F1F734180}" type="slidenum">
              <a:rPr lang="en-CA" smtClean="0"/>
              <a:t>3</a:t>
            </a:fld>
            <a:endParaRPr lang="en-CA"/>
          </a:p>
        </p:txBody>
      </p:sp>
    </p:spTree>
    <p:extLst>
      <p:ext uri="{BB962C8B-B14F-4D97-AF65-F5344CB8AC3E}">
        <p14:creationId xmlns:p14="http://schemas.microsoft.com/office/powerpoint/2010/main" val="1882385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Requests to increase time cannot create a surplus, but if there is additional time remaining from a surplus, they can be used to fulfill people’s increases in time requests</a:t>
            </a:r>
          </a:p>
        </p:txBody>
      </p:sp>
      <p:sp>
        <p:nvSpPr>
          <p:cNvPr id="4" name="Slide Number Placeholder 3"/>
          <p:cNvSpPr>
            <a:spLocks noGrp="1"/>
          </p:cNvSpPr>
          <p:nvPr>
            <p:ph type="sldNum" sz="quarter" idx="5"/>
          </p:nvPr>
        </p:nvSpPr>
        <p:spPr/>
        <p:txBody>
          <a:bodyPr/>
          <a:lstStyle/>
          <a:p>
            <a:fld id="{35DD65F2-1FEE-446F-9FC2-2F6F1F734180}" type="slidenum">
              <a:rPr lang="en-CA" smtClean="0"/>
              <a:t>31</a:t>
            </a:fld>
            <a:endParaRPr lang="en-CA"/>
          </a:p>
        </p:txBody>
      </p:sp>
    </p:spTree>
    <p:extLst>
      <p:ext uri="{BB962C8B-B14F-4D97-AF65-F5344CB8AC3E}">
        <p14:creationId xmlns:p14="http://schemas.microsoft.com/office/powerpoint/2010/main" val="411766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administrator has the final say in the organization</a:t>
            </a:r>
          </a:p>
          <a:p>
            <a:r>
              <a:rPr lang="en-CA" dirty="0"/>
              <a:t>-they do not need to follow seniority in placing teachers</a:t>
            </a:r>
          </a:p>
          <a:p>
            <a:r>
              <a:rPr lang="en-CA" dirty="0"/>
              <a:t>- The more organized and engaged the staff is in the school org process, the more likely admin will follow our recommendations</a:t>
            </a:r>
          </a:p>
        </p:txBody>
      </p:sp>
      <p:sp>
        <p:nvSpPr>
          <p:cNvPr id="4" name="Slide Number Placeholder 3"/>
          <p:cNvSpPr>
            <a:spLocks noGrp="1"/>
          </p:cNvSpPr>
          <p:nvPr>
            <p:ph type="sldNum" sz="quarter" idx="5"/>
          </p:nvPr>
        </p:nvSpPr>
        <p:spPr/>
        <p:txBody>
          <a:bodyPr/>
          <a:lstStyle/>
          <a:p>
            <a:fld id="{35DD65F2-1FEE-446F-9FC2-2F6F1F734180}" type="slidenum">
              <a:rPr lang="en-CA" smtClean="0"/>
              <a:t>32</a:t>
            </a:fld>
            <a:endParaRPr lang="en-CA"/>
          </a:p>
        </p:txBody>
      </p:sp>
    </p:spTree>
    <p:extLst>
      <p:ext uri="{BB962C8B-B14F-4D97-AF65-F5344CB8AC3E}">
        <p14:creationId xmlns:p14="http://schemas.microsoft.com/office/powerpoint/2010/main" val="1121299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33</a:t>
            </a:fld>
            <a:endParaRPr lang="en-CA"/>
          </a:p>
        </p:txBody>
      </p:sp>
    </p:spTree>
    <p:extLst>
      <p:ext uri="{BB962C8B-B14F-4D97-AF65-F5344CB8AC3E}">
        <p14:creationId xmlns:p14="http://schemas.microsoft.com/office/powerpoint/2010/main" val="4249707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administrator has the final say in the organization</a:t>
            </a:r>
          </a:p>
          <a:p>
            <a:r>
              <a:rPr lang="en-CA" dirty="0"/>
              <a:t>-they do not need to follow seniority in placing teachers</a:t>
            </a:r>
          </a:p>
          <a:p>
            <a:r>
              <a:rPr lang="en-CA" dirty="0"/>
              <a:t>-some school staff recommends that prep time be decided upon collaboratively (i.e. sign-up, trade blocks with each other).  This can work if there is true consensus.  Absent consensus, it’s better to leave prep assignment to admin.  This must be balanced with consultation with the prep teacher as this impacts their schedule.</a:t>
            </a:r>
          </a:p>
        </p:txBody>
      </p:sp>
      <p:sp>
        <p:nvSpPr>
          <p:cNvPr id="4" name="Slide Number Placeholder 3"/>
          <p:cNvSpPr>
            <a:spLocks noGrp="1"/>
          </p:cNvSpPr>
          <p:nvPr>
            <p:ph type="sldNum" sz="quarter" idx="5"/>
          </p:nvPr>
        </p:nvSpPr>
        <p:spPr/>
        <p:txBody>
          <a:bodyPr/>
          <a:lstStyle/>
          <a:p>
            <a:fld id="{35DD65F2-1FEE-446F-9FC2-2F6F1F734180}" type="slidenum">
              <a:rPr lang="en-CA" smtClean="0"/>
              <a:t>34</a:t>
            </a:fld>
            <a:endParaRPr lang="en-CA"/>
          </a:p>
        </p:txBody>
      </p:sp>
    </p:spTree>
    <p:extLst>
      <p:ext uri="{BB962C8B-B14F-4D97-AF65-F5344CB8AC3E}">
        <p14:creationId xmlns:p14="http://schemas.microsoft.com/office/powerpoint/2010/main" val="3917954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35</a:t>
            </a:fld>
            <a:endParaRPr lang="en-CA"/>
          </a:p>
        </p:txBody>
      </p:sp>
    </p:spTree>
    <p:extLst>
      <p:ext uri="{BB962C8B-B14F-4D97-AF65-F5344CB8AC3E}">
        <p14:creationId xmlns:p14="http://schemas.microsoft.com/office/powerpoint/2010/main" val="2217193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may be others that have been added since the printing of this collective agreement. Contact VEAES.</a:t>
            </a:r>
          </a:p>
        </p:txBody>
      </p:sp>
      <p:sp>
        <p:nvSpPr>
          <p:cNvPr id="4" name="Slide Number Placeholder 3"/>
          <p:cNvSpPr>
            <a:spLocks noGrp="1"/>
          </p:cNvSpPr>
          <p:nvPr>
            <p:ph type="sldNum" sz="quarter" idx="5"/>
          </p:nvPr>
        </p:nvSpPr>
        <p:spPr/>
        <p:txBody>
          <a:bodyPr/>
          <a:lstStyle/>
          <a:p>
            <a:fld id="{35DD65F2-1FEE-446F-9FC2-2F6F1F734180}" type="slidenum">
              <a:rPr lang="en-CA" smtClean="0"/>
              <a:t>36</a:t>
            </a:fld>
            <a:endParaRPr lang="en-CA"/>
          </a:p>
        </p:txBody>
      </p:sp>
    </p:spTree>
    <p:extLst>
      <p:ext uri="{BB962C8B-B14F-4D97-AF65-F5344CB8AC3E}">
        <p14:creationId xmlns:p14="http://schemas.microsoft.com/office/powerpoint/2010/main" val="270648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CA" dirty="0" err="1"/>
              <a:t>elding</a:t>
            </a:r>
            <a:r>
              <a:rPr lang="en-CA" dirty="0"/>
              <a:t> pfft</a:t>
            </a:r>
          </a:p>
        </p:txBody>
      </p:sp>
      <p:sp>
        <p:nvSpPr>
          <p:cNvPr id="4" name="Slide Number Placeholder 3"/>
          <p:cNvSpPr>
            <a:spLocks noGrp="1"/>
          </p:cNvSpPr>
          <p:nvPr>
            <p:ph type="sldNum" sz="quarter" idx="5"/>
          </p:nvPr>
        </p:nvSpPr>
        <p:spPr/>
        <p:txBody>
          <a:bodyPr/>
          <a:lstStyle/>
          <a:p>
            <a:fld id="{35DD65F2-1FEE-446F-9FC2-2F6F1F734180}" type="slidenum">
              <a:rPr lang="en-CA" smtClean="0"/>
              <a:t>37</a:t>
            </a:fld>
            <a:endParaRPr lang="en-CA"/>
          </a:p>
        </p:txBody>
      </p:sp>
    </p:spTree>
    <p:extLst>
      <p:ext uri="{BB962C8B-B14F-4D97-AF65-F5344CB8AC3E}">
        <p14:creationId xmlns:p14="http://schemas.microsoft.com/office/powerpoint/2010/main" val="1237729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Activate Interview Committees again to track postings/interviews/job offers</a:t>
            </a:r>
          </a:p>
        </p:txBody>
      </p:sp>
      <p:sp>
        <p:nvSpPr>
          <p:cNvPr id="4" name="Slide Number Placeholder 3"/>
          <p:cNvSpPr>
            <a:spLocks noGrp="1"/>
          </p:cNvSpPr>
          <p:nvPr>
            <p:ph type="sldNum" sz="quarter" idx="5"/>
          </p:nvPr>
        </p:nvSpPr>
        <p:spPr/>
        <p:txBody>
          <a:bodyPr/>
          <a:lstStyle/>
          <a:p>
            <a:fld id="{35DD65F2-1FEE-446F-9FC2-2F6F1F734180}" type="slidenum">
              <a:rPr lang="en-CA" smtClean="0"/>
              <a:t>38</a:t>
            </a:fld>
            <a:endParaRPr lang="en-CA"/>
          </a:p>
        </p:txBody>
      </p:sp>
    </p:spTree>
    <p:extLst>
      <p:ext uri="{BB962C8B-B14F-4D97-AF65-F5344CB8AC3E}">
        <p14:creationId xmlns:p14="http://schemas.microsoft.com/office/powerpoint/2010/main" val="944192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The category band “B” has been eliminated. This means that teachers who:</a:t>
            </a:r>
          </a:p>
          <a:p>
            <a:pPr lvl="2"/>
            <a:r>
              <a:rPr lang="en-CA" dirty="0"/>
              <a:t>Are a board-initiated transfer </a:t>
            </a:r>
          </a:p>
          <a:p>
            <a:pPr lvl="2"/>
            <a:r>
              <a:rPr lang="en-CA" dirty="0"/>
              <a:t>Are committed to a transfer (have put in a vacate card)</a:t>
            </a:r>
          </a:p>
          <a:p>
            <a:pPr lvl="2"/>
            <a:r>
              <a:rPr lang="en-CA" dirty="0"/>
              <a:t>are surplus to a school</a:t>
            </a:r>
          </a:p>
          <a:p>
            <a:pPr lvl="2"/>
            <a:r>
              <a:rPr lang="en-CA" dirty="0"/>
              <a:t>are returning from leave  or </a:t>
            </a:r>
          </a:p>
          <a:p>
            <a:pPr lvl="2"/>
            <a:r>
              <a:rPr lang="en-CA" dirty="0"/>
              <a:t>are part time employees seeking full time assignment</a:t>
            </a:r>
          </a:p>
          <a:p>
            <a:r>
              <a:rPr lang="en-CA" dirty="0"/>
              <a:t>are now all in category band “C”: “Employees with continuing contracts with or without an assignment.”</a:t>
            </a:r>
          </a:p>
          <a:p>
            <a:pPr lvl="0"/>
            <a:endParaRPr lang="en-CA" dirty="0"/>
          </a:p>
          <a:p>
            <a:pPr marL="174683" indent="-174683">
              <a:buFont typeface="Arial" panose="020B0604020202020204" pitchFamily="34" charset="0"/>
              <a:buChar char="•"/>
            </a:pPr>
            <a:r>
              <a:rPr lang="en-CA" dirty="0"/>
              <a:t>in practical terms, this means that all applicants with continuing contracts will be in the same category “C.” </a:t>
            </a:r>
          </a:p>
          <a:p>
            <a:pPr marL="174683" indent="-174683">
              <a:buFont typeface="Arial" panose="020B0604020202020204" pitchFamily="34" charset="0"/>
              <a:buChar char="•"/>
            </a:pPr>
            <a:r>
              <a:rPr lang="en-CA" dirty="0"/>
              <a:t>If you vacate your position, you will no longer have priority for job offers, but you are guaranteed not to return to that school</a:t>
            </a:r>
          </a:p>
          <a:p>
            <a:pPr marL="174683" indent="-174683">
              <a:buFont typeface="Arial" panose="020B0604020202020204" pitchFamily="34" charset="0"/>
              <a:buChar char="•"/>
            </a:pPr>
            <a:r>
              <a:rPr lang="en-CA" dirty="0"/>
              <a:t>the vacate option is still there for teachers who want to ensure that they do not remain at their current school. If you put in a vacate card, you give up your position in advance of the spring transfer process, and cannot apply for positions at your current school.</a:t>
            </a:r>
          </a:p>
          <a:p>
            <a:pPr marL="174683" indent="-174683">
              <a:buFont typeface="Arial" panose="020B0604020202020204" pitchFamily="34" charset="0"/>
              <a:buChar char="•"/>
            </a:pPr>
            <a:r>
              <a:rPr lang="en-CA" dirty="0"/>
              <a:t>The same date applies</a:t>
            </a:r>
          </a:p>
          <a:p>
            <a:pPr marL="174683" indent="-174683">
              <a:buFont typeface="Arial" panose="020B0604020202020204" pitchFamily="34" charset="0"/>
              <a:buChar char="•"/>
            </a:pPr>
            <a:r>
              <a:rPr lang="en-CA" dirty="0"/>
              <a:t>Category A,D,E and F remain the same</a:t>
            </a:r>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39</a:t>
            </a:fld>
            <a:endParaRPr lang="en-CA"/>
          </a:p>
        </p:txBody>
      </p:sp>
    </p:spTree>
    <p:extLst>
      <p:ext uri="{BB962C8B-B14F-4D97-AF65-F5344CB8AC3E}">
        <p14:creationId xmlns:p14="http://schemas.microsoft.com/office/powerpoint/2010/main" val="3658824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Committing to a transfer E.21.</a:t>
            </a:r>
            <a:r>
              <a:rPr lang="en-CA" b="1" i="1" dirty="0"/>
              <a:t>11, 12 and 16</a:t>
            </a:r>
            <a:endParaRPr lang="en-CA" dirty="0"/>
          </a:p>
          <a:p>
            <a:pPr lvl="0"/>
            <a:r>
              <a:rPr lang="en-CA" dirty="0"/>
              <a:t>If you are planning on applying for positions in the STP and do not want to remain at your current school the following year, you can put in a “commit to transfer card” by March 15th. This will ensure that you will have a position at another school and not return to your current school in the fall. If you cannot find a position during the STP, the VSB will place you in a position. </a:t>
            </a:r>
          </a:p>
          <a:p>
            <a:pPr lvl="0"/>
            <a:r>
              <a:rPr lang="en-CA" dirty="0"/>
              <a:t>The previous language stated that an employee committed to a transfer could not apply back to their former position or to essentially the same position as their former position at their previous worksite.</a:t>
            </a:r>
          </a:p>
          <a:p>
            <a:pPr lvl="0"/>
            <a:endParaRPr lang="en-CA" dirty="0"/>
          </a:p>
          <a:p>
            <a:pPr lvl="0"/>
            <a:r>
              <a:rPr lang="en-CA" dirty="0"/>
              <a:t>Collective agreements are on a go forward basis. The salary is retroactive, but other changes, like seniority are on a go forward basis only.</a:t>
            </a:r>
          </a:p>
          <a:p>
            <a:endParaRPr lang="en-CA" dirty="0"/>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40</a:t>
            </a:fld>
            <a:endParaRPr lang="en-CA"/>
          </a:p>
        </p:txBody>
      </p:sp>
    </p:spTree>
    <p:extLst>
      <p:ext uri="{BB962C8B-B14F-4D97-AF65-F5344CB8AC3E}">
        <p14:creationId xmlns:p14="http://schemas.microsoft.com/office/powerpoint/2010/main" val="202871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Greg if ERIP deadline is missed.  VEAES will advocate.</a:t>
            </a:r>
          </a:p>
        </p:txBody>
      </p:sp>
      <p:sp>
        <p:nvSpPr>
          <p:cNvPr id="4" name="Slide Number Placeholder 3"/>
          <p:cNvSpPr>
            <a:spLocks noGrp="1"/>
          </p:cNvSpPr>
          <p:nvPr>
            <p:ph type="sldNum" sz="quarter" idx="5"/>
          </p:nvPr>
        </p:nvSpPr>
        <p:spPr/>
        <p:txBody>
          <a:bodyPr/>
          <a:lstStyle/>
          <a:p>
            <a:fld id="{35DD65F2-1FEE-446F-9FC2-2F6F1F734180}" type="slidenum">
              <a:rPr lang="en-CA" smtClean="0"/>
              <a:t>4</a:t>
            </a:fld>
            <a:endParaRPr lang="en-CA"/>
          </a:p>
        </p:txBody>
      </p:sp>
    </p:spTree>
    <p:extLst>
      <p:ext uri="{BB962C8B-B14F-4D97-AF65-F5344CB8AC3E}">
        <p14:creationId xmlns:p14="http://schemas.microsoft.com/office/powerpoint/2010/main" val="3888140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Job Share E.21.8</a:t>
            </a:r>
            <a:endParaRPr lang="en-CA" dirty="0"/>
          </a:p>
          <a:p>
            <a:pPr lvl="1"/>
            <a:r>
              <a:rPr lang="en-CA" dirty="0"/>
              <a:t>Teachers can now apply for positions as a job share team, even if they are not currently in a job share. Teachers can split the FTE 50/50 or 40/60. </a:t>
            </a:r>
          </a:p>
          <a:p>
            <a:pPr lvl="1"/>
            <a:r>
              <a:rPr lang="en-CA" dirty="0"/>
              <a:t>Teachers can still apply for a temporary decrease in time for less than one year as per article C.20.3.a</a:t>
            </a:r>
          </a:p>
          <a:p>
            <a:pPr lvl="1"/>
            <a:r>
              <a:rPr lang="en-CA" dirty="0"/>
              <a:t>Teachers can apply for a part time position in the post and fill process</a:t>
            </a:r>
          </a:p>
          <a:p>
            <a:pPr lvl="1"/>
            <a:r>
              <a:rPr lang="en-CA" dirty="0"/>
              <a:t>Each employee must work full days and the job share will be reviewed by march 15</a:t>
            </a:r>
            <a:r>
              <a:rPr lang="en-CA" baseline="30000" dirty="0"/>
              <a:t>th</a:t>
            </a:r>
            <a:r>
              <a:rPr lang="en-CA" dirty="0"/>
              <a:t> for the following year</a:t>
            </a:r>
          </a:p>
          <a:p>
            <a:pPr lvl="1"/>
            <a:r>
              <a:rPr lang="en-CA" dirty="0"/>
              <a:t>	-working full days was always the case, this language reflects the practice</a:t>
            </a:r>
          </a:p>
          <a:p>
            <a:pPr lvl="1"/>
            <a:r>
              <a:rPr lang="en-CA" dirty="0"/>
              <a:t>80/20 split</a:t>
            </a:r>
          </a:p>
          <a:p>
            <a:r>
              <a:rPr lang="en-CA" dirty="0"/>
              <a:t>Transferring only not decreasing </a:t>
            </a:r>
          </a:p>
        </p:txBody>
      </p:sp>
      <p:sp>
        <p:nvSpPr>
          <p:cNvPr id="4" name="Slide Number Placeholder 3"/>
          <p:cNvSpPr>
            <a:spLocks noGrp="1"/>
          </p:cNvSpPr>
          <p:nvPr>
            <p:ph type="sldNum" sz="quarter" idx="5"/>
          </p:nvPr>
        </p:nvSpPr>
        <p:spPr/>
        <p:txBody>
          <a:bodyPr/>
          <a:lstStyle/>
          <a:p>
            <a:fld id="{35DD65F2-1FEE-446F-9FC2-2F6F1F734180}" type="slidenum">
              <a:rPr lang="en-CA" smtClean="0"/>
              <a:t>41</a:t>
            </a:fld>
            <a:endParaRPr lang="en-CA"/>
          </a:p>
        </p:txBody>
      </p:sp>
    </p:spTree>
    <p:extLst>
      <p:ext uri="{BB962C8B-B14F-4D97-AF65-F5344CB8AC3E}">
        <p14:creationId xmlns:p14="http://schemas.microsoft.com/office/powerpoint/2010/main" val="1328044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Most locals do not have teachers sitting on interview committees</a:t>
            </a:r>
          </a:p>
          <a:p>
            <a:pPr lvl="1"/>
            <a:r>
              <a:rPr lang="en-CA" dirty="0"/>
              <a:t>Teachers evaluating their colleagues is not in line with the of the code of ethics and can impact grievance resolutions negatively</a:t>
            </a:r>
          </a:p>
          <a:p>
            <a:pPr lvl="1"/>
            <a:r>
              <a:rPr lang="en-CA" dirty="0"/>
              <a:t>However, participating in the creation of postings and monitoring the shortlisting and interview process is a way to gain transparency and uphold accountability.</a:t>
            </a:r>
          </a:p>
          <a:p>
            <a:pPr lvl="1"/>
            <a:r>
              <a:rPr lang="en-CA" dirty="0"/>
              <a:t>Staff Reps can still be available to share information about a school with applicants outside of the interview process</a:t>
            </a:r>
          </a:p>
          <a:p>
            <a:pPr lvl="1"/>
            <a:r>
              <a:rPr lang="en-CA" dirty="0"/>
              <a:t>Union receives a Successful Candidate Form from the Board</a:t>
            </a:r>
          </a:p>
          <a:p>
            <a:pPr lvl="2"/>
            <a:r>
              <a:rPr lang="en-CA" dirty="0"/>
              <a:t>Indicates who applied, their priority group, who was interviewed, who was offered the position and whether they accepted or declined</a:t>
            </a:r>
          </a:p>
          <a:p>
            <a:pPr lvl="2"/>
            <a:r>
              <a:rPr lang="en-CA" dirty="0"/>
              <a:t>Should there be an issue with who was offered a position, we can use these forms to investigate</a:t>
            </a:r>
          </a:p>
          <a:p>
            <a:pPr lvl="2"/>
            <a:r>
              <a:rPr lang="en-CA" dirty="0"/>
              <a:t>Encourage teachers to contact the VESTA office if they feel that the interview process was inappropriate or that the most senior candidate was not offered the position</a:t>
            </a:r>
          </a:p>
          <a:p>
            <a:pPr lvl="2"/>
            <a:r>
              <a:rPr lang="en-CA" dirty="0"/>
              <a:t>Candidates can ask administrators where they rank among the applicants in order of seniority</a:t>
            </a:r>
          </a:p>
          <a:p>
            <a:pPr lvl="2"/>
            <a:endParaRPr lang="en-CA" dirty="0"/>
          </a:p>
          <a:p>
            <a:pPr lvl="1"/>
            <a:r>
              <a:rPr lang="en-CA" dirty="0"/>
              <a:t>You have 24 hours to accept or reject the offer. If you are interviewed and offered the job on a Friday, you have until the following Monday to respond.</a:t>
            </a:r>
          </a:p>
          <a:p>
            <a:pPr lvl="1"/>
            <a:endParaRPr lang="en-CA" dirty="0"/>
          </a:p>
          <a:p>
            <a:pPr lvl="1"/>
            <a:r>
              <a:rPr lang="en-CA" dirty="0"/>
              <a:t>The applicants who were interviewed should be informed within one working day of the position being filled.</a:t>
            </a:r>
          </a:p>
        </p:txBody>
      </p:sp>
      <p:sp>
        <p:nvSpPr>
          <p:cNvPr id="4" name="Slide Number Placeholder 3"/>
          <p:cNvSpPr>
            <a:spLocks noGrp="1"/>
          </p:cNvSpPr>
          <p:nvPr>
            <p:ph type="sldNum" sz="quarter" idx="5"/>
          </p:nvPr>
        </p:nvSpPr>
        <p:spPr/>
        <p:txBody>
          <a:bodyPr/>
          <a:lstStyle/>
          <a:p>
            <a:fld id="{35DD65F2-1FEE-446F-9FC2-2F6F1F734180}" type="slidenum">
              <a:rPr lang="en-CA" smtClean="0"/>
              <a:t>42</a:t>
            </a:fld>
            <a:endParaRPr lang="en-CA"/>
          </a:p>
        </p:txBody>
      </p:sp>
    </p:spTree>
    <p:extLst>
      <p:ext uri="{BB962C8B-B14F-4D97-AF65-F5344CB8AC3E}">
        <p14:creationId xmlns:p14="http://schemas.microsoft.com/office/powerpoint/2010/main" val="1508639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CA" dirty="0"/>
          </a:p>
          <a:p>
            <a:pPr marL="285750" indent="-285750">
              <a:buFontTx/>
              <a:buChar char="-"/>
            </a:pPr>
            <a:r>
              <a:rPr lang="en-US" sz="1800" dirty="0">
                <a:effectLst/>
                <a:latin typeface="Aptos" panose="020B0004020202020204" pitchFamily="34" charset="0"/>
                <a:ea typeface="Calibri" panose="020F0502020204030204" pitchFamily="34" charset="0"/>
              </a:rPr>
              <a:t>No </a:t>
            </a:r>
            <a:r>
              <a:rPr lang="en-US" sz="1800" dirty="0" err="1">
                <a:effectLst/>
                <a:latin typeface="Aptos" panose="020B0004020202020204" pitchFamily="34" charset="0"/>
                <a:ea typeface="Calibri" panose="020F0502020204030204" pitchFamily="34" charset="0"/>
              </a:rPr>
              <a:t>surplussing</a:t>
            </a:r>
            <a:r>
              <a:rPr lang="en-US" sz="1800" dirty="0">
                <a:effectLst/>
                <a:latin typeface="Aptos" panose="020B0004020202020204" pitchFamily="34" charset="0"/>
                <a:ea typeface="Calibri" panose="020F0502020204030204" pitchFamily="34" charset="0"/>
              </a:rPr>
              <a:t> would result from an 18-month mat/parental leave. </a:t>
            </a:r>
          </a:p>
          <a:p>
            <a:pPr marL="0" indent="0">
              <a:buFontTx/>
              <a:buNone/>
            </a:pPr>
            <a:endParaRPr lang="en-US" sz="1800" dirty="0">
              <a:effectLst/>
              <a:latin typeface="Aptos" panose="020B0004020202020204" pitchFamily="34" charset="0"/>
              <a:ea typeface="Calibri" panose="020F0502020204030204" pitchFamily="34" charset="0"/>
            </a:endParaRPr>
          </a:p>
          <a:p>
            <a:pPr marL="285750" indent="-285750">
              <a:buFontTx/>
              <a:buChar char="-"/>
            </a:pPr>
            <a:r>
              <a:rPr lang="en-US" sz="1800" dirty="0">
                <a:effectLst/>
                <a:latin typeface="Aptos" panose="020B0004020202020204" pitchFamily="34" charset="0"/>
                <a:ea typeface="Calibri" panose="020F0502020204030204" pitchFamily="34" charset="0"/>
              </a:rPr>
              <a:t>The job would only be posted as temporary contracts or entered into the SFE system if any portion is less than 3 months in length.</a:t>
            </a:r>
          </a:p>
          <a:p>
            <a:pPr marL="0" indent="0">
              <a:buFontTx/>
              <a:buNone/>
            </a:pPr>
            <a:endParaRPr lang="en-CA" sz="1800" dirty="0">
              <a:solidFill>
                <a:srgbClr val="000000"/>
              </a:solidFill>
              <a:effectLst/>
              <a:latin typeface="Aptos" panose="020B0004020202020204" pitchFamily="34" charset="0"/>
            </a:endParaRPr>
          </a:p>
          <a:p>
            <a:pPr marL="285750" indent="-285750">
              <a:buFontTx/>
              <a:buChar char="-"/>
            </a:pPr>
            <a:r>
              <a:rPr lang="en-CA" sz="1800" dirty="0">
                <a:solidFill>
                  <a:srgbClr val="000000"/>
                </a:solidFill>
                <a:effectLst/>
                <a:latin typeface="Aptos" panose="020B0004020202020204" pitchFamily="34" charset="0"/>
              </a:rPr>
              <a:t>If the same assignment and/or contract spans over 2 school years as a result of an 18-month mat leave, C.20.2.b applies:</a:t>
            </a:r>
          </a:p>
          <a:p>
            <a:pPr marL="285750" indent="-285750">
              <a:buFontTx/>
              <a:buChar char="-"/>
            </a:pPr>
            <a:endParaRPr lang="en-CA" sz="1800" dirty="0">
              <a:solidFill>
                <a:srgbClr val="000000"/>
              </a:solidFill>
              <a:effectLst/>
              <a:latin typeface="Aptos" panose="020B0004020202020204" pitchFamily="34" charset="0"/>
            </a:endParaRPr>
          </a:p>
          <a:p>
            <a:pPr algn="l" fontAlgn="base"/>
            <a:r>
              <a:rPr lang="en-US" sz="1800" b="0" i="1" dirty="0">
                <a:solidFill>
                  <a:srgbClr val="000000"/>
                </a:solidFill>
                <a:effectLst/>
                <a:latin typeface="Aptos" panose="020B0004020202020204" pitchFamily="34" charset="0"/>
              </a:rPr>
              <a:t>iii. An employee whose on-call assignment ends on the last day of a given school year does not automatically have the right to be given the same assignment in the following school year. </a:t>
            </a:r>
            <a:br>
              <a:rPr lang="en-US" sz="1800" b="0" i="1" dirty="0">
                <a:solidFill>
                  <a:srgbClr val="000000"/>
                </a:solidFill>
                <a:effectLst/>
                <a:latin typeface="Aptos" panose="020B0004020202020204" pitchFamily="34" charset="0"/>
              </a:rPr>
            </a:br>
            <a:endParaRPr lang="en-US" sz="1800" b="0" i="1" dirty="0">
              <a:solidFill>
                <a:srgbClr val="000000"/>
              </a:solidFill>
              <a:effectLst/>
              <a:latin typeface="Aptos" panose="020B0004020202020204" pitchFamily="34" charset="0"/>
            </a:endParaRPr>
          </a:p>
          <a:p>
            <a:pPr algn="l" fontAlgn="base"/>
            <a:r>
              <a:rPr lang="en-US" sz="1800" b="0" i="1" dirty="0">
                <a:solidFill>
                  <a:srgbClr val="000000"/>
                </a:solidFill>
                <a:effectLst/>
                <a:latin typeface="Aptos" panose="020B0004020202020204" pitchFamily="34" charset="0"/>
              </a:rPr>
              <a:t>iv. In circumstances where the same teacher teaching on call who ended the on call assignment or term position described in Article C.20.2.b.iii above also receives the assignment in the next school year, the following shall apply: the teacher teaching on call, pursuant to Article C.20.2.b.ii of the Collective Agreement, will be awarded a temporary contract in the next school year after the employee has been in the assignment for more than three (3) months, calculated from the commencement of the previous year’s assignment.</a:t>
            </a:r>
          </a:p>
          <a:p>
            <a:pPr marL="285750" indent="-285750">
              <a:buFontTx/>
              <a:buChar char="-"/>
            </a:pPr>
            <a:endParaRPr lang="en-US" sz="1800" dirty="0">
              <a:effectLst/>
              <a:latin typeface="Aptos" panose="020B0004020202020204" pitchFamily="34" charset="0"/>
              <a:ea typeface="Calibri" panose="020F0502020204030204" pitchFamily="34" charset="0"/>
            </a:endParaRPr>
          </a:p>
          <a:p>
            <a:pPr marL="171450" indent="-171450">
              <a:buFontTx/>
              <a:buChar char="-"/>
            </a:pPr>
            <a:endParaRPr lang="en-CA" dirty="0"/>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44</a:t>
            </a:fld>
            <a:endParaRPr lang="en-CA"/>
          </a:p>
        </p:txBody>
      </p:sp>
    </p:spTree>
    <p:extLst>
      <p:ext uri="{BB962C8B-B14F-4D97-AF65-F5344CB8AC3E}">
        <p14:creationId xmlns:p14="http://schemas.microsoft.com/office/powerpoint/2010/main" val="71275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46</a:t>
            </a:fld>
            <a:endParaRPr lang="en-CA"/>
          </a:p>
        </p:txBody>
      </p:sp>
    </p:spTree>
    <p:extLst>
      <p:ext uri="{BB962C8B-B14F-4D97-AF65-F5344CB8AC3E}">
        <p14:creationId xmlns:p14="http://schemas.microsoft.com/office/powerpoint/2010/main" val="1998902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47</a:t>
            </a:fld>
            <a:endParaRPr lang="en-CA"/>
          </a:p>
        </p:txBody>
      </p:sp>
    </p:spTree>
    <p:extLst>
      <p:ext uri="{BB962C8B-B14F-4D97-AF65-F5344CB8AC3E}">
        <p14:creationId xmlns:p14="http://schemas.microsoft.com/office/powerpoint/2010/main" val="4143602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5DD65F2-1FEE-446F-9FC2-2F6F1F734180}" type="slidenum">
              <a:rPr lang="en-CA" smtClean="0"/>
              <a:t>48</a:t>
            </a:fld>
            <a:endParaRPr lang="en-CA"/>
          </a:p>
        </p:txBody>
      </p:sp>
    </p:spTree>
    <p:extLst>
      <p:ext uri="{BB962C8B-B14F-4D97-AF65-F5344CB8AC3E}">
        <p14:creationId xmlns:p14="http://schemas.microsoft.com/office/powerpoint/2010/main" val="1549340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go through the class size and composition</a:t>
            </a:r>
          </a:p>
          <a:p>
            <a:r>
              <a:rPr lang="en-CA" dirty="0"/>
              <a:t>Concept of “click down”</a:t>
            </a:r>
          </a:p>
        </p:txBody>
      </p:sp>
      <p:sp>
        <p:nvSpPr>
          <p:cNvPr id="4" name="Slide Number Placeholder 3"/>
          <p:cNvSpPr>
            <a:spLocks noGrp="1"/>
          </p:cNvSpPr>
          <p:nvPr>
            <p:ph type="sldNum" sz="quarter" idx="5"/>
          </p:nvPr>
        </p:nvSpPr>
        <p:spPr/>
        <p:txBody>
          <a:bodyPr/>
          <a:lstStyle/>
          <a:p>
            <a:fld id="{35DD65F2-1FEE-446F-9FC2-2F6F1F734180}" type="slidenum">
              <a:rPr lang="en-CA" smtClean="0"/>
              <a:t>49</a:t>
            </a:fld>
            <a:endParaRPr lang="en-CA"/>
          </a:p>
        </p:txBody>
      </p:sp>
    </p:spTree>
    <p:extLst>
      <p:ext uri="{BB962C8B-B14F-4D97-AF65-F5344CB8AC3E}">
        <p14:creationId xmlns:p14="http://schemas.microsoft.com/office/powerpoint/2010/main" val="807133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CA" dirty="0"/>
              <a:t>We will be talking about very exceptional circumstances in the section on best efforts</a:t>
            </a:r>
          </a:p>
          <a:p>
            <a:pPr marL="171425" indent="-171425">
              <a:buFont typeface="Arial" panose="020B0604020202020204" pitchFamily="34" charset="0"/>
              <a:buChar char="•"/>
            </a:pPr>
            <a:r>
              <a:rPr lang="en-CA" dirty="0"/>
              <a:t>Where class composition maximus are exceeded, that’s where remedy kicks in</a:t>
            </a:r>
          </a:p>
          <a:p>
            <a:pPr marL="171425" indent="-171425">
              <a:buFont typeface="Arial" panose="020B0604020202020204" pitchFamily="34" charset="0"/>
              <a:buChar char="•"/>
            </a:pPr>
            <a:r>
              <a:rPr lang="en-CA" dirty="0"/>
              <a:t>Remedy for the third student with a designation is still under the grievance process and yet to be determined</a:t>
            </a:r>
          </a:p>
          <a:p>
            <a:pPr marL="171425" indent="-171425">
              <a:buFont typeface="Arial" panose="020B0604020202020204" pitchFamily="34" charset="0"/>
              <a:buChar char="•"/>
            </a:pPr>
            <a:r>
              <a:rPr lang="en-CA" dirty="0"/>
              <a:t>There will be remedy on 4 or more special needs students</a:t>
            </a:r>
          </a:p>
        </p:txBody>
      </p:sp>
      <p:sp>
        <p:nvSpPr>
          <p:cNvPr id="4" name="Slide Number Placeholder 3"/>
          <p:cNvSpPr>
            <a:spLocks noGrp="1"/>
          </p:cNvSpPr>
          <p:nvPr>
            <p:ph type="sldNum" sz="quarter" idx="5"/>
          </p:nvPr>
        </p:nvSpPr>
        <p:spPr/>
        <p:txBody>
          <a:bodyPr/>
          <a:lstStyle/>
          <a:p>
            <a:fld id="{35DD65F2-1FEE-446F-9FC2-2F6F1F734180}" type="slidenum">
              <a:rPr lang="en-CA" smtClean="0"/>
              <a:t>50</a:t>
            </a:fld>
            <a:endParaRPr lang="en-CA"/>
          </a:p>
        </p:txBody>
      </p:sp>
    </p:spTree>
    <p:extLst>
      <p:ext uri="{BB962C8B-B14F-4D97-AF65-F5344CB8AC3E}">
        <p14:creationId xmlns:p14="http://schemas.microsoft.com/office/powerpoint/2010/main" val="2588419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organization has two students in a class in the severe category, remedy will be paid</a:t>
            </a:r>
          </a:p>
          <a:p>
            <a:r>
              <a:rPr lang="en-CA" dirty="0"/>
              <a:t>-the Gs and Qs who count towards class composition will be outlined later in the Jackson arbitration</a:t>
            </a:r>
          </a:p>
        </p:txBody>
      </p:sp>
      <p:sp>
        <p:nvSpPr>
          <p:cNvPr id="4" name="Slide Number Placeholder 3"/>
          <p:cNvSpPr>
            <a:spLocks noGrp="1"/>
          </p:cNvSpPr>
          <p:nvPr>
            <p:ph type="sldNum" sz="quarter" idx="5"/>
          </p:nvPr>
        </p:nvSpPr>
        <p:spPr/>
        <p:txBody>
          <a:bodyPr/>
          <a:lstStyle/>
          <a:p>
            <a:fld id="{35DD65F2-1FEE-446F-9FC2-2F6F1F734180}" type="slidenum">
              <a:rPr lang="en-CA" smtClean="0"/>
              <a:t>51</a:t>
            </a:fld>
            <a:endParaRPr lang="en-CA"/>
          </a:p>
        </p:txBody>
      </p:sp>
    </p:spTree>
    <p:extLst>
      <p:ext uri="{BB962C8B-B14F-4D97-AF65-F5344CB8AC3E}">
        <p14:creationId xmlns:p14="http://schemas.microsoft.com/office/powerpoint/2010/main" val="931692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is not allocated directly to the students.  It is used by the district to provide all manner of inclusion initiatives, district staffing, inclusion support, accessibility matters, support workers, itinerant staffing, potentially infrastructure…</a:t>
            </a:r>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52</a:t>
            </a:fld>
            <a:endParaRPr lang="en-CA"/>
          </a:p>
        </p:txBody>
      </p:sp>
    </p:spTree>
    <p:extLst>
      <p:ext uri="{BB962C8B-B14F-4D97-AF65-F5344CB8AC3E}">
        <p14:creationId xmlns:p14="http://schemas.microsoft.com/office/powerpoint/2010/main" val="41813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a:t>
            </a:fld>
            <a:endParaRPr lang="en-CA"/>
          </a:p>
        </p:txBody>
      </p:sp>
    </p:spTree>
    <p:extLst>
      <p:ext uri="{BB962C8B-B14F-4D97-AF65-F5344CB8AC3E}">
        <p14:creationId xmlns:p14="http://schemas.microsoft.com/office/powerpoint/2010/main" val="2337805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53</a:t>
            </a:fld>
            <a:endParaRPr lang="en-CA"/>
          </a:p>
        </p:txBody>
      </p:sp>
    </p:spTree>
    <p:extLst>
      <p:ext uri="{BB962C8B-B14F-4D97-AF65-F5344CB8AC3E}">
        <p14:creationId xmlns:p14="http://schemas.microsoft.com/office/powerpoint/2010/main" val="1754767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54</a:t>
            </a:fld>
            <a:endParaRPr lang="en-CA"/>
          </a:p>
        </p:txBody>
      </p:sp>
    </p:spTree>
    <p:extLst>
      <p:ext uri="{BB962C8B-B14F-4D97-AF65-F5344CB8AC3E}">
        <p14:creationId xmlns:p14="http://schemas.microsoft.com/office/powerpoint/2010/main" val="2995134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55</a:t>
            </a:fld>
            <a:endParaRPr lang="en-CA"/>
          </a:p>
        </p:txBody>
      </p:sp>
    </p:spTree>
    <p:extLst>
      <p:ext uri="{BB962C8B-B14F-4D97-AF65-F5344CB8AC3E}">
        <p14:creationId xmlns:p14="http://schemas.microsoft.com/office/powerpoint/2010/main" val="2449325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team at learning services determines which fall under the parameters described in the Jackson arbitration</a:t>
            </a:r>
          </a:p>
          <a:p>
            <a:r>
              <a:rPr lang="en-CA" dirty="0"/>
              <a:t>-the information of which G and Qs count is used for organizing classes under our class size and composition language</a:t>
            </a:r>
          </a:p>
          <a:p>
            <a:endParaRPr lang="en-CA" dirty="0"/>
          </a:p>
          <a:p>
            <a:r>
              <a:rPr lang="en-CA" dirty="0"/>
              <a:t>- Some G students, when delisted, were not considered for other designations and we’ve grieved it, the settlement will review those students who became G students that do not count towards CSCC to see if they qualify for another designation</a:t>
            </a:r>
          </a:p>
        </p:txBody>
      </p:sp>
      <p:sp>
        <p:nvSpPr>
          <p:cNvPr id="4" name="Slide Number Placeholder 3"/>
          <p:cNvSpPr>
            <a:spLocks noGrp="1"/>
          </p:cNvSpPr>
          <p:nvPr>
            <p:ph type="sldNum" sz="quarter" idx="5"/>
          </p:nvPr>
        </p:nvSpPr>
        <p:spPr/>
        <p:txBody>
          <a:bodyPr/>
          <a:lstStyle/>
          <a:p>
            <a:fld id="{35DD65F2-1FEE-446F-9FC2-2F6F1F734180}" type="slidenum">
              <a:rPr lang="en-CA" smtClean="0"/>
              <a:t>56</a:t>
            </a:fld>
            <a:endParaRPr lang="en-CA"/>
          </a:p>
        </p:txBody>
      </p:sp>
    </p:spTree>
    <p:extLst>
      <p:ext uri="{BB962C8B-B14F-4D97-AF65-F5344CB8AC3E}">
        <p14:creationId xmlns:p14="http://schemas.microsoft.com/office/powerpoint/2010/main" val="1305495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team at learning services determines which fall under the parameters described in the Jackson arbitration</a:t>
            </a:r>
          </a:p>
          <a:p>
            <a:endParaRPr lang="en-CA" dirty="0"/>
          </a:p>
          <a:p>
            <a:r>
              <a:rPr lang="en-CA" dirty="0"/>
              <a:t>-the information of which G (and Qs that are </a:t>
            </a:r>
            <a:r>
              <a:rPr lang="en-CA" dirty="0" err="1"/>
              <a:t>Js</a:t>
            </a:r>
            <a:r>
              <a:rPr lang="en-CA" dirty="0"/>
              <a:t>) count is used for organizing classes under our class size and composition language</a:t>
            </a:r>
          </a:p>
          <a:p>
            <a:endParaRPr lang="en-CA" dirty="0"/>
          </a:p>
          <a:p>
            <a:pPr marL="171450" indent="-171450">
              <a:buFontTx/>
              <a:buChar char="-"/>
            </a:pPr>
            <a:r>
              <a:rPr lang="en-CA" dirty="0"/>
              <a:t>Some G students, when delisted, were not considered for other designations and we’ve grieved it, the settlement will review those students who became G students that do not count towards CSCC to see if they qualify for another designation</a:t>
            </a:r>
          </a:p>
          <a:p>
            <a:pPr marL="171450" indent="-171450">
              <a:buFontTx/>
              <a:buChar char="-"/>
            </a:pPr>
            <a:r>
              <a:rPr lang="en-CA" dirty="0"/>
              <a:t>History of J:</a:t>
            </a:r>
          </a:p>
          <a:p>
            <a:pPr marL="628650" lvl="1" indent="-171450">
              <a:buFontTx/>
              <a:buChar char="-"/>
            </a:pPr>
            <a:r>
              <a:rPr lang="en-CA" dirty="0"/>
              <a:t>1995 Ministry Manual made some changes concerning special needs categories.  Around this time, Severe Learning Disabilities became category J.</a:t>
            </a:r>
          </a:p>
          <a:p>
            <a:pPr marL="628650" lvl="1" indent="-171450">
              <a:buFontTx/>
              <a:buChar char="-"/>
            </a:pPr>
            <a:r>
              <a:rPr lang="en-CA" dirty="0"/>
              <a:t>2002 the Manual was further revised.  J was replaced with Q Learning Disabilities </a:t>
            </a:r>
          </a:p>
          <a:p>
            <a:pPr marL="628650" lvl="1" indent="-171450">
              <a:buFontTx/>
              <a:buChar char="-"/>
            </a:pPr>
            <a:r>
              <a:rPr lang="en-CA" dirty="0"/>
              <a:t>2019 Arbitrator Jackson was asked to determine category definitions, and which categories count.  Jackson ruled that the 1995  definition of  “severe learning disabled” (i.e. “J”) would be included in today’s category “Q”; </a:t>
            </a:r>
          </a:p>
        </p:txBody>
      </p:sp>
      <p:sp>
        <p:nvSpPr>
          <p:cNvPr id="4" name="Slide Number Placeholder 3"/>
          <p:cNvSpPr>
            <a:spLocks noGrp="1"/>
          </p:cNvSpPr>
          <p:nvPr>
            <p:ph type="sldNum" sz="quarter" idx="5"/>
          </p:nvPr>
        </p:nvSpPr>
        <p:spPr/>
        <p:txBody>
          <a:bodyPr/>
          <a:lstStyle/>
          <a:p>
            <a:fld id="{35DD65F2-1FEE-446F-9FC2-2F6F1F734180}" type="slidenum">
              <a:rPr lang="en-CA" smtClean="0"/>
              <a:t>57</a:t>
            </a:fld>
            <a:endParaRPr lang="en-CA"/>
          </a:p>
        </p:txBody>
      </p:sp>
    </p:spTree>
    <p:extLst>
      <p:ext uri="{BB962C8B-B14F-4D97-AF65-F5344CB8AC3E}">
        <p14:creationId xmlns:p14="http://schemas.microsoft.com/office/powerpoint/2010/main" val="1656799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TL Prep time: we filed a grievance on this but BCTF legal determined we did not have a case based on an arbitration decision from Surrey</a:t>
            </a:r>
          </a:p>
          <a:p>
            <a:r>
              <a:rPr lang="en-CA" dirty="0"/>
              <a:t>-there is a previous agreement in 1999 that TL prep time can be used as part of the ratios</a:t>
            </a:r>
          </a:p>
          <a:p>
            <a:r>
              <a:rPr lang="en-CA" dirty="0"/>
              <a:t>	</a:t>
            </a:r>
          </a:p>
          <a:p>
            <a:endParaRPr lang="en-CA" dirty="0"/>
          </a:p>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58</a:t>
            </a:fld>
            <a:endParaRPr lang="en-CA"/>
          </a:p>
        </p:txBody>
      </p:sp>
    </p:spTree>
    <p:extLst>
      <p:ext uri="{BB962C8B-B14F-4D97-AF65-F5344CB8AC3E}">
        <p14:creationId xmlns:p14="http://schemas.microsoft.com/office/powerpoint/2010/main" val="2091342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59</a:t>
            </a:fld>
            <a:endParaRPr lang="en-CA"/>
          </a:p>
        </p:txBody>
      </p:sp>
    </p:spTree>
    <p:extLst>
      <p:ext uri="{BB962C8B-B14F-4D97-AF65-F5344CB8AC3E}">
        <p14:creationId xmlns:p14="http://schemas.microsoft.com/office/powerpoint/2010/main" val="4254833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60</a:t>
            </a:fld>
            <a:endParaRPr lang="en-CA"/>
          </a:p>
        </p:txBody>
      </p:sp>
    </p:spTree>
    <p:extLst>
      <p:ext uri="{BB962C8B-B14F-4D97-AF65-F5344CB8AC3E}">
        <p14:creationId xmlns:p14="http://schemas.microsoft.com/office/powerpoint/2010/main" val="3079037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64</a:t>
            </a:fld>
            <a:endParaRPr lang="en-CA"/>
          </a:p>
        </p:txBody>
      </p:sp>
    </p:spTree>
    <p:extLst>
      <p:ext uri="{BB962C8B-B14F-4D97-AF65-F5344CB8AC3E}">
        <p14:creationId xmlns:p14="http://schemas.microsoft.com/office/powerpoint/2010/main" val="1610736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65</a:t>
            </a:fld>
            <a:endParaRPr lang="en-CA"/>
          </a:p>
        </p:txBody>
      </p:sp>
    </p:spTree>
    <p:extLst>
      <p:ext uri="{BB962C8B-B14F-4D97-AF65-F5344CB8AC3E}">
        <p14:creationId xmlns:p14="http://schemas.microsoft.com/office/powerpoint/2010/main" val="419649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If posting successfully into a new job with a different FTE than your current one, that becomes your new continuing FTE (can be either more or less)</a:t>
            </a:r>
          </a:p>
          <a:p>
            <a:r>
              <a:rPr lang="en-CA" dirty="0"/>
              <a:t>- If successful candidate in spring transfer of this year, you can’t post into another job until next year’s spring transfer</a:t>
            </a:r>
          </a:p>
        </p:txBody>
      </p:sp>
      <p:sp>
        <p:nvSpPr>
          <p:cNvPr id="4" name="Slide Number Placeholder 3"/>
          <p:cNvSpPr>
            <a:spLocks noGrp="1"/>
          </p:cNvSpPr>
          <p:nvPr>
            <p:ph type="sldNum" sz="quarter" idx="5"/>
          </p:nvPr>
        </p:nvSpPr>
        <p:spPr/>
        <p:txBody>
          <a:bodyPr/>
          <a:lstStyle/>
          <a:p>
            <a:fld id="{35DD65F2-1FEE-446F-9FC2-2F6F1F734180}" type="slidenum">
              <a:rPr lang="en-CA" smtClean="0"/>
              <a:t>6</a:t>
            </a:fld>
            <a:endParaRPr lang="en-CA"/>
          </a:p>
        </p:txBody>
      </p:sp>
    </p:spTree>
    <p:extLst>
      <p:ext uri="{BB962C8B-B14F-4D97-AF65-F5344CB8AC3E}">
        <p14:creationId xmlns:p14="http://schemas.microsoft.com/office/powerpoint/2010/main" val="8830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7</a:t>
            </a:fld>
            <a:endParaRPr lang="en-CA"/>
          </a:p>
        </p:txBody>
      </p:sp>
    </p:spTree>
    <p:extLst>
      <p:ext uri="{BB962C8B-B14F-4D97-AF65-F5344CB8AC3E}">
        <p14:creationId xmlns:p14="http://schemas.microsoft.com/office/powerpoint/2010/main" val="354741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8</a:t>
            </a:fld>
            <a:endParaRPr lang="en-CA"/>
          </a:p>
        </p:txBody>
      </p:sp>
    </p:spTree>
    <p:extLst>
      <p:ext uri="{BB962C8B-B14F-4D97-AF65-F5344CB8AC3E}">
        <p14:creationId xmlns:p14="http://schemas.microsoft.com/office/powerpoint/2010/main" val="129709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DD65F2-1FEE-446F-9FC2-2F6F1F734180}" type="slidenum">
              <a:rPr lang="en-CA" smtClean="0"/>
              <a:t>9</a:t>
            </a:fld>
            <a:endParaRPr lang="en-CA"/>
          </a:p>
        </p:txBody>
      </p:sp>
    </p:spTree>
    <p:extLst>
      <p:ext uri="{BB962C8B-B14F-4D97-AF65-F5344CB8AC3E}">
        <p14:creationId xmlns:p14="http://schemas.microsoft.com/office/powerpoint/2010/main" val="18422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9627D-1A93-4F35-989C-35342AB6213F}" type="datetimeFigureOut">
              <a:rPr lang="en-CA" smtClean="0"/>
              <a:t>2025-03-13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244800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9627D-1A93-4F35-989C-35342AB6213F}" type="datetimeFigureOut">
              <a:rPr lang="en-CA" smtClean="0"/>
              <a:t>2025-03-13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141908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9627D-1A93-4F35-989C-35342AB6213F}" type="datetimeFigureOut">
              <a:rPr lang="en-CA" smtClean="0"/>
              <a:t>2025-03-13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345273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9627D-1A93-4F35-989C-35342AB6213F}" type="datetimeFigureOut">
              <a:rPr lang="en-CA" smtClean="0"/>
              <a:t>2025-03-13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99105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9627D-1A93-4F35-989C-35342AB6213F}" type="datetimeFigureOut">
              <a:rPr lang="en-CA" smtClean="0"/>
              <a:t>2025-03-13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193518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9627D-1A93-4F35-989C-35342AB6213F}" type="datetimeFigureOut">
              <a:rPr lang="en-CA" smtClean="0"/>
              <a:t>2025-03-13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92030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9627D-1A93-4F35-989C-35342AB6213F}" type="datetimeFigureOut">
              <a:rPr lang="en-CA" smtClean="0"/>
              <a:t>2025-03-13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307970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9627D-1A93-4F35-989C-35342AB6213F}" type="datetimeFigureOut">
              <a:rPr lang="en-CA" smtClean="0"/>
              <a:t>2025-03-13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163383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9627D-1A93-4F35-989C-35342AB6213F}" type="datetimeFigureOut">
              <a:rPr lang="en-CA" smtClean="0"/>
              <a:t>2025-03-13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27732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9627D-1A93-4F35-989C-35342AB6213F}" type="datetimeFigureOut">
              <a:rPr lang="en-CA" smtClean="0"/>
              <a:t>2025-03-13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22697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9627D-1A93-4F35-989C-35342AB6213F}" type="datetimeFigureOut">
              <a:rPr lang="en-CA" smtClean="0"/>
              <a:t>2025-03-13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8C250C-F80F-4487-9BF9-EEDEBDC060C8}" type="slidenum">
              <a:rPr lang="en-CA" smtClean="0"/>
              <a:t>‹#›</a:t>
            </a:fld>
            <a:endParaRPr lang="en-CA"/>
          </a:p>
        </p:txBody>
      </p:sp>
    </p:spTree>
    <p:extLst>
      <p:ext uri="{BB962C8B-B14F-4D97-AF65-F5344CB8AC3E}">
        <p14:creationId xmlns:p14="http://schemas.microsoft.com/office/powerpoint/2010/main" val="266439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9627D-1A93-4F35-989C-35342AB6213F}" type="datetimeFigureOut">
              <a:rPr lang="en-CA" smtClean="0"/>
              <a:t>2025-03-13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C250C-F80F-4487-9BF9-EEDEBDC060C8}" type="slidenum">
              <a:rPr lang="en-CA" smtClean="0"/>
              <a:t>‹#›</a:t>
            </a:fld>
            <a:endParaRPr lang="en-CA"/>
          </a:p>
        </p:txBody>
      </p:sp>
    </p:spTree>
    <p:extLst>
      <p:ext uri="{BB962C8B-B14F-4D97-AF65-F5344CB8AC3E}">
        <p14:creationId xmlns:p14="http://schemas.microsoft.com/office/powerpoint/2010/main" val="41015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hyperlink" Target="https://veaes.ca/wp-content/uploads/2025/03/copied-of-letter-of-agreement-attached.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704D55-ACCA-46A3-B1ED-004AFEDEBEAA}"/>
              </a:ext>
            </a:extLst>
          </p:cNvPr>
          <p:cNvSpPr/>
          <p:nvPr/>
        </p:nvSpPr>
        <p:spPr>
          <a:xfrm>
            <a:off x="685800" y="1000542"/>
            <a:ext cx="7858760" cy="4856916"/>
          </a:xfrm>
          <a:prstGeom prst="rect">
            <a:avLst/>
          </a:prstGeom>
          <a:noFill/>
          <a:ln w="76200">
            <a:solidFill>
              <a:srgbClr val="084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p:txBody>
          <a:bodyPr/>
          <a:lstStyle/>
          <a:p>
            <a:r>
              <a:rPr lang="en-CA" b="1" dirty="0">
                <a:solidFill>
                  <a:srgbClr val="084D0C"/>
                </a:solidFill>
                <a:latin typeface="Franklin Gothic Demi" panose="020B0703020102020204" pitchFamily="34" charset="0"/>
              </a:rPr>
              <a:t>Post and Fill</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p:txBody>
          <a:bodyPr>
            <a:normAutofit/>
          </a:bodyPr>
          <a:lstStyle/>
          <a:p>
            <a:r>
              <a:rPr lang="en-CA" sz="3600" dirty="0">
                <a:latin typeface="Franklin Gothic Demi" panose="020B0703020102020204" pitchFamily="34" charset="0"/>
              </a:rPr>
              <a:t>April 2025</a:t>
            </a:r>
          </a:p>
        </p:txBody>
      </p:sp>
    </p:spTree>
    <p:extLst>
      <p:ext uri="{BB962C8B-B14F-4D97-AF65-F5344CB8AC3E}">
        <p14:creationId xmlns:p14="http://schemas.microsoft.com/office/powerpoint/2010/main" val="81968761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Staff Committee Provisions</a:t>
            </a:r>
            <a:endParaRPr lang="en-CA" sz="3200" dirty="0">
              <a:solidFill>
                <a:schemeClr val="accent6"/>
              </a:solidFill>
              <a:latin typeface="Franklin Gothic Demi" panose="020B0703020102020204" pitchFamily="34" charset="0"/>
              <a:ea typeface="+mn-ea"/>
              <a:cs typeface="+mn-cs"/>
            </a:endParaRPr>
          </a:p>
        </p:txBody>
      </p:sp>
      <p:sp>
        <p:nvSpPr>
          <p:cNvPr id="3" name="TextBox 2">
            <a:extLst>
              <a:ext uri="{FF2B5EF4-FFF2-40B4-BE49-F238E27FC236}">
                <a16:creationId xmlns:a16="http://schemas.microsoft.com/office/drawing/2014/main" id="{54C6D1B6-DA71-D3DA-A2A2-03C24FA3A6BE}"/>
              </a:ext>
            </a:extLst>
          </p:cNvPr>
          <p:cNvSpPr txBox="1"/>
          <p:nvPr/>
        </p:nvSpPr>
        <p:spPr>
          <a:xfrm>
            <a:off x="628650" y="1473200"/>
            <a:ext cx="7994650" cy="4801314"/>
          </a:xfrm>
          <a:prstGeom prst="rect">
            <a:avLst/>
          </a:prstGeom>
          <a:noFill/>
        </p:spPr>
        <p:txBody>
          <a:bodyPr wrap="square" rtlCol="0">
            <a:spAutoFit/>
          </a:bodyPr>
          <a:lstStyle/>
          <a:p>
            <a:r>
              <a:rPr lang="en-US" dirty="0">
                <a:solidFill>
                  <a:schemeClr val="accent6"/>
                </a:solidFill>
              </a:rPr>
              <a:t>A.5.5.c.</a:t>
            </a:r>
          </a:p>
          <a:p>
            <a:pPr marL="285750" indent="-285750">
              <a:buFont typeface="Arial" panose="020B0604020202020204" pitchFamily="34" charset="0"/>
              <a:buChar char="•"/>
            </a:pPr>
            <a:r>
              <a:rPr lang="en-US" dirty="0"/>
              <a:t>“Staff Committee …shall operate without derogating from the duties and authority vested in the P/VP pursuant to School Act, School Act Regulations, </a:t>
            </a:r>
            <a:r>
              <a:rPr lang="en-US" dirty="0" err="1"/>
              <a:t>Labour</a:t>
            </a:r>
            <a:r>
              <a:rPr lang="en-US" dirty="0"/>
              <a:t> Relations, Code, subject to provisions of the CA, the policies of the Board”</a:t>
            </a:r>
          </a:p>
          <a:p>
            <a:pPr marL="285750" indent="-285750">
              <a:buFont typeface="Arial" panose="020B0604020202020204" pitchFamily="34" charset="0"/>
              <a:buChar char="•"/>
            </a:pPr>
            <a:r>
              <a:rPr lang="en-US" dirty="0"/>
              <a:t>Provide advice to P/VP and consider the following matters in relation to the operation of the school</a:t>
            </a:r>
          </a:p>
          <a:p>
            <a:pPr marL="742950" lvl="1" indent="-285750">
              <a:buFont typeface="Arial" panose="020B0604020202020204" pitchFamily="34" charset="0"/>
              <a:buChar char="•"/>
            </a:pPr>
            <a:r>
              <a:rPr lang="en-US" dirty="0"/>
              <a:t>Adequate physical requirements</a:t>
            </a:r>
          </a:p>
          <a:p>
            <a:pPr marL="742950" lvl="1" indent="-285750">
              <a:buFont typeface="Arial" panose="020B0604020202020204" pitchFamily="34" charset="0"/>
              <a:buChar char="•"/>
            </a:pPr>
            <a:r>
              <a:rPr lang="en-US" dirty="0"/>
              <a:t>Suitable instructional assignment</a:t>
            </a:r>
          </a:p>
          <a:p>
            <a:pPr marL="742950" lvl="1" indent="-285750">
              <a:buFont typeface="Arial" panose="020B0604020202020204" pitchFamily="34" charset="0"/>
              <a:buChar char="•"/>
            </a:pPr>
            <a:r>
              <a:rPr lang="en-US" dirty="0"/>
              <a:t>Adequate supply of learning materials</a:t>
            </a:r>
          </a:p>
          <a:p>
            <a:pPr marL="742950" lvl="1" indent="-285750">
              <a:buFont typeface="Arial" panose="020B0604020202020204" pitchFamily="34" charset="0"/>
              <a:buChar char="•"/>
            </a:pPr>
            <a:r>
              <a:rPr lang="en-US" dirty="0"/>
              <a:t>Time to plan, organize and work with individual students, colleagues and parents</a:t>
            </a:r>
          </a:p>
          <a:p>
            <a:pPr marL="742950" lvl="1" indent="-285750">
              <a:buFont typeface="Arial" panose="020B0604020202020204" pitchFamily="34" charset="0"/>
              <a:buChar char="•"/>
            </a:pPr>
            <a:r>
              <a:rPr lang="en-US" dirty="0"/>
              <a:t>Student evaluation</a:t>
            </a:r>
          </a:p>
          <a:p>
            <a:pPr marL="742950" lvl="1" indent="-285750">
              <a:buFont typeface="Arial" panose="020B0604020202020204" pitchFamily="34" charset="0"/>
              <a:buChar char="•"/>
            </a:pPr>
            <a:r>
              <a:rPr lang="en-US" dirty="0"/>
              <a:t>Assess the teaching and learning conditions and make recommendations for improvement</a:t>
            </a:r>
          </a:p>
          <a:p>
            <a:pPr marL="742950" lvl="1" indent="-285750">
              <a:buFont typeface="Arial" panose="020B0604020202020204" pitchFamily="34" charset="0"/>
              <a:buChar char="•"/>
            </a:pPr>
            <a:r>
              <a:rPr lang="en-US" dirty="0"/>
              <a:t>Study and make recommendations on school regulations and routines</a:t>
            </a:r>
          </a:p>
          <a:p>
            <a:pPr marL="742950" lvl="1" indent="-285750">
              <a:buFont typeface="Arial" panose="020B0604020202020204" pitchFamily="34" charset="0"/>
              <a:buChar char="•"/>
            </a:pPr>
            <a:r>
              <a:rPr lang="en-US" dirty="0"/>
              <a:t>Conduct studies on school philosophy</a:t>
            </a:r>
          </a:p>
        </p:txBody>
      </p:sp>
    </p:spTree>
    <p:extLst>
      <p:ext uri="{BB962C8B-B14F-4D97-AF65-F5344CB8AC3E}">
        <p14:creationId xmlns:p14="http://schemas.microsoft.com/office/powerpoint/2010/main" val="12584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Staff Committee Provisions</a:t>
            </a:r>
            <a:endParaRPr lang="en-CA" sz="3200" dirty="0">
              <a:solidFill>
                <a:schemeClr val="accent6"/>
              </a:solidFill>
              <a:latin typeface="Franklin Gothic Demi" panose="020B0703020102020204" pitchFamily="34" charset="0"/>
              <a:ea typeface="+mn-ea"/>
              <a:cs typeface="+mn-cs"/>
            </a:endParaRPr>
          </a:p>
        </p:txBody>
      </p:sp>
      <p:sp>
        <p:nvSpPr>
          <p:cNvPr id="3" name="TextBox 2">
            <a:extLst>
              <a:ext uri="{FF2B5EF4-FFF2-40B4-BE49-F238E27FC236}">
                <a16:creationId xmlns:a16="http://schemas.microsoft.com/office/drawing/2014/main" id="{54C6D1B6-DA71-D3DA-A2A2-03C24FA3A6BE}"/>
              </a:ext>
            </a:extLst>
          </p:cNvPr>
          <p:cNvSpPr txBox="1"/>
          <p:nvPr/>
        </p:nvSpPr>
        <p:spPr>
          <a:xfrm>
            <a:off x="406400" y="1600200"/>
            <a:ext cx="8432800" cy="4247317"/>
          </a:xfrm>
          <a:prstGeom prst="rect">
            <a:avLst/>
          </a:prstGeom>
          <a:noFill/>
        </p:spPr>
        <p:txBody>
          <a:bodyPr wrap="square" rtlCol="0">
            <a:spAutoFit/>
          </a:bodyPr>
          <a:lstStyle/>
          <a:p>
            <a:r>
              <a:rPr lang="en-US" dirty="0">
                <a:solidFill>
                  <a:schemeClr val="accent6"/>
                </a:solidFill>
              </a:rPr>
              <a:t>A.5.5.c.</a:t>
            </a:r>
          </a:p>
          <a:p>
            <a:pPr marL="742950" lvl="1" indent="-285750">
              <a:buFont typeface="Arial" panose="020B0604020202020204" pitchFamily="34" charset="0"/>
              <a:buChar char="•"/>
            </a:pPr>
            <a:r>
              <a:rPr lang="en-US" dirty="0"/>
              <a:t>Participate in planning and scheduling of professional and staff development activities</a:t>
            </a:r>
          </a:p>
          <a:p>
            <a:pPr marL="742950" lvl="1" indent="-285750">
              <a:buFont typeface="Arial" panose="020B0604020202020204" pitchFamily="34" charset="0"/>
              <a:buChar char="•"/>
            </a:pPr>
            <a:r>
              <a:rPr lang="en-US" dirty="0"/>
              <a:t>Contribute to school curricula planning and evaluation</a:t>
            </a:r>
          </a:p>
          <a:p>
            <a:pPr marL="742950" lvl="1" indent="-285750">
              <a:buFont typeface="Arial" panose="020B0604020202020204" pitchFamily="34" charset="0"/>
              <a:buChar char="•"/>
            </a:pPr>
            <a:r>
              <a:rPr lang="en-US" dirty="0"/>
              <a:t>Be involved with the timetabling and organization of the school</a:t>
            </a:r>
          </a:p>
          <a:p>
            <a:pPr marL="742950" lvl="1" indent="-285750">
              <a:buFont typeface="Arial" panose="020B0604020202020204" pitchFamily="34" charset="0"/>
              <a:buChar char="•"/>
            </a:pPr>
            <a:r>
              <a:rPr lang="en-US" dirty="0"/>
              <a:t>Consult and be involved in school staffing and to conduct studies of the utilization of staff, including auxiliary staff, and to make recommendations to AO</a:t>
            </a:r>
          </a:p>
          <a:p>
            <a:pPr marL="742950" lvl="1" indent="-285750">
              <a:buFont typeface="Arial" panose="020B0604020202020204" pitchFamily="34" charset="0"/>
              <a:buChar char="•"/>
            </a:pPr>
            <a:r>
              <a:rPr lang="en-US" dirty="0"/>
              <a:t>Explore any other matters of concern to the members of the school staff</a:t>
            </a:r>
          </a:p>
          <a:p>
            <a:pPr marL="742950" lvl="1" indent="-285750">
              <a:buFont typeface="Arial" panose="020B0604020202020204" pitchFamily="34" charset="0"/>
              <a:buChar char="•"/>
            </a:pPr>
            <a:r>
              <a:rPr lang="en-US" dirty="0"/>
              <a:t>In order to assist with the above, to establish any or all of the following committees</a:t>
            </a:r>
          </a:p>
          <a:p>
            <a:pPr marL="1200150" lvl="2" indent="-285750">
              <a:buFont typeface="Arial" panose="020B0604020202020204" pitchFamily="34" charset="0"/>
              <a:buChar char="•"/>
            </a:pPr>
            <a:r>
              <a:rPr lang="en-US" dirty="0"/>
              <a:t>Interviewing Committee</a:t>
            </a:r>
          </a:p>
          <a:p>
            <a:pPr marL="1200150" lvl="2" indent="-285750">
              <a:buFont typeface="Arial" panose="020B0604020202020204" pitchFamily="34" charset="0"/>
              <a:buChar char="•"/>
            </a:pPr>
            <a:r>
              <a:rPr lang="en-US" dirty="0"/>
              <a:t>Professional Development Committee</a:t>
            </a:r>
          </a:p>
          <a:p>
            <a:pPr marL="1200150" lvl="2" indent="-285750">
              <a:buFont typeface="Arial" panose="020B0604020202020204" pitchFamily="34" charset="0"/>
              <a:buChar char="•"/>
            </a:pPr>
            <a:r>
              <a:rPr lang="en-US" dirty="0"/>
              <a:t>Timetable and Staffing Committee</a:t>
            </a:r>
          </a:p>
          <a:p>
            <a:pPr marL="1200150" lvl="2" indent="-285750">
              <a:buFont typeface="Arial" panose="020B0604020202020204" pitchFamily="34" charset="0"/>
              <a:buChar char="•"/>
            </a:pPr>
            <a:r>
              <a:rPr lang="en-US" dirty="0"/>
              <a:t>Finance Committee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273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Meeting Timelines: </a:t>
            </a:r>
            <a:r>
              <a:rPr lang="en-CA" sz="3200" dirty="0">
                <a:solidFill>
                  <a:schemeClr val="accent6"/>
                </a:solidFill>
                <a:latin typeface="Franklin Gothic Demi" panose="020B0703020102020204" pitchFamily="34" charset="0"/>
                <a:ea typeface="+mn-ea"/>
                <a:cs typeface="+mn-cs"/>
              </a:rPr>
              <a:t>School Organization</a:t>
            </a:r>
          </a:p>
        </p:txBody>
      </p:sp>
      <p:sp>
        <p:nvSpPr>
          <p:cNvPr id="6" name="Rectangle 5">
            <a:extLst>
              <a:ext uri="{FF2B5EF4-FFF2-40B4-BE49-F238E27FC236}">
                <a16:creationId xmlns:a16="http://schemas.microsoft.com/office/drawing/2014/main" id="{703D465B-04AE-4984-B4BF-75CE7B3DB2D1}"/>
              </a:ext>
            </a:extLst>
          </p:cNvPr>
          <p:cNvSpPr/>
          <p:nvPr/>
        </p:nvSpPr>
        <p:spPr>
          <a:xfrm>
            <a:off x="1013552" y="1410159"/>
            <a:ext cx="7061812" cy="12338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en-US" sz="2000" b="1" dirty="0">
                <a:solidFill>
                  <a:schemeClr val="accent6"/>
                </a:solidFill>
                <a:latin typeface="Arial" panose="020B0604020202020204" pitchFamily="34" charset="0"/>
              </a:rPr>
              <a:t>Staff Meeting</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Principals receive Staffing Allotment form HR in May.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Principals meet with VEAES Reps and Staff to share staffing numbers.</a:t>
            </a:r>
            <a:endParaRPr lang="en-US" altLang="en-US" dirty="0">
              <a:solidFill>
                <a:schemeClr val="tx1"/>
              </a:solidFill>
            </a:endParaRPr>
          </a:p>
          <a:p>
            <a:pPr algn="ctr"/>
            <a:endParaRPr lang="en-CA" dirty="0"/>
          </a:p>
        </p:txBody>
      </p:sp>
      <p:sp>
        <p:nvSpPr>
          <p:cNvPr id="7" name="Rectangle 6">
            <a:extLst>
              <a:ext uri="{FF2B5EF4-FFF2-40B4-BE49-F238E27FC236}">
                <a16:creationId xmlns:a16="http://schemas.microsoft.com/office/drawing/2014/main" id="{9FE1A2B4-E273-4E52-9DE8-9EF78CA0C15F}"/>
              </a:ext>
            </a:extLst>
          </p:cNvPr>
          <p:cNvSpPr/>
          <p:nvPr/>
        </p:nvSpPr>
        <p:spPr>
          <a:xfrm>
            <a:off x="748459" y="3229902"/>
            <a:ext cx="7766202" cy="26861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03200" lvl="0" algn="ctr" defTabSz="914400" eaLnBrk="0" fontAlgn="base" hangingPunct="0">
              <a:spcBef>
                <a:spcPct val="0"/>
              </a:spcBef>
              <a:spcAft>
                <a:spcPct val="0"/>
              </a:spcAft>
            </a:pPr>
            <a:r>
              <a:rPr lang="en-US" altLang="en-US" b="1" dirty="0">
                <a:solidFill>
                  <a:schemeClr val="accent6"/>
                </a:solidFill>
                <a:latin typeface="Arial" panose="020B0604020202020204" pitchFamily="34" charset="0"/>
              </a:rPr>
              <a:t>Call a VEAES meeting(s)</a:t>
            </a:r>
          </a:p>
          <a:p>
            <a:pPr marL="285750" marR="203200" lvl="0"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discuss methods of organizing</a:t>
            </a:r>
          </a:p>
          <a:p>
            <a:pPr marL="742950" marR="203200" lvl="1"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 that are fair and equitable for all employees (i.e., seniority, rotation) and meet class size and composition language. </a:t>
            </a:r>
          </a:p>
          <a:p>
            <a:pPr marL="285750" marR="203200" lvl="0"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Discuss teacher preferences</a:t>
            </a:r>
          </a:p>
          <a:p>
            <a:pPr marL="285750" marR="203200" lvl="0" indent="-285750" defTabSz="914400" eaLnBrk="0" fontAlgn="base" hangingPunct="0">
              <a:spcBef>
                <a:spcPct val="0"/>
              </a:spcBef>
              <a:spcAft>
                <a:spcPct val="0"/>
              </a:spcAft>
              <a:buFont typeface="Arial" panose="020B0604020202020204" pitchFamily="34" charset="0"/>
              <a:buChar char="•"/>
            </a:pPr>
            <a:r>
              <a:rPr lang="en-US" altLang="en-US" dirty="0">
                <a:solidFill>
                  <a:srgbClr val="000000"/>
                </a:solidFill>
              </a:rPr>
              <a:t>Try to determine a way to distribute assignments, prep schedules and any timetabling that affects teachers’ scheduling. </a:t>
            </a:r>
          </a:p>
          <a:p>
            <a:pPr marL="285750" marR="203200" lvl="0" indent="-285750" defTabSz="914400" eaLnBrk="0" fontAlgn="base" hangingPunct="0">
              <a:spcBef>
                <a:spcPct val="0"/>
              </a:spcBef>
              <a:spcAft>
                <a:spcPct val="0"/>
              </a:spcAft>
              <a:buFont typeface="Arial" panose="020B0604020202020204" pitchFamily="34" charset="0"/>
              <a:buChar char="•"/>
            </a:pPr>
            <a:r>
              <a:rPr lang="en-US" altLang="en-US" b="1" dirty="0">
                <a:solidFill>
                  <a:srgbClr val="000000"/>
                </a:solidFill>
              </a:rPr>
              <a:t>Always respect professional autonomy</a:t>
            </a:r>
            <a:r>
              <a:rPr lang="en-US" altLang="en-US" dirty="0">
                <a:solidFill>
                  <a:srgbClr val="000000"/>
                </a:solidFill>
              </a:rPr>
              <a:t>.</a:t>
            </a:r>
            <a:endParaRPr lang="en-US" altLang="en-US" dirty="0">
              <a:solidFill>
                <a:schemeClr val="tx1"/>
              </a:solidFill>
            </a:endParaRPr>
          </a:p>
          <a:p>
            <a:pPr algn="ctr"/>
            <a:endParaRPr lang="en-CA" dirty="0"/>
          </a:p>
        </p:txBody>
      </p:sp>
      <p:sp>
        <p:nvSpPr>
          <p:cNvPr id="8" name="Arrow: Down 7">
            <a:extLst>
              <a:ext uri="{FF2B5EF4-FFF2-40B4-BE49-F238E27FC236}">
                <a16:creationId xmlns:a16="http://schemas.microsoft.com/office/drawing/2014/main" id="{88E44598-D0ED-46E6-A201-F15B9226873E}"/>
              </a:ext>
            </a:extLst>
          </p:cNvPr>
          <p:cNvSpPr/>
          <p:nvPr/>
        </p:nvSpPr>
        <p:spPr>
          <a:xfrm>
            <a:off x="4324120" y="2436688"/>
            <a:ext cx="495759" cy="79321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Down 8">
            <a:extLst>
              <a:ext uri="{FF2B5EF4-FFF2-40B4-BE49-F238E27FC236}">
                <a16:creationId xmlns:a16="http://schemas.microsoft.com/office/drawing/2014/main" id="{847B4431-7106-4DB2-A760-08947BAF10D6}"/>
              </a:ext>
            </a:extLst>
          </p:cNvPr>
          <p:cNvSpPr/>
          <p:nvPr/>
        </p:nvSpPr>
        <p:spPr>
          <a:xfrm>
            <a:off x="4324120" y="5552502"/>
            <a:ext cx="495759" cy="79321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2652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US" sz="3200" dirty="0">
                <a:solidFill>
                  <a:schemeClr val="accent6"/>
                </a:solidFill>
                <a:latin typeface="Franklin Gothic Demi" panose="020B0703020102020204" pitchFamily="34" charset="0"/>
                <a:ea typeface="+mn-ea"/>
                <a:cs typeface="+mn-cs"/>
              </a:rPr>
              <a:t>Recommendations</a:t>
            </a:r>
            <a:endParaRPr lang="en-CA" sz="3200" dirty="0">
              <a:solidFill>
                <a:schemeClr val="accent6"/>
              </a:solidFill>
              <a:latin typeface="Franklin Gothic Demi" panose="020B0703020102020204" pitchFamily="34" charset="0"/>
              <a:ea typeface="+mn-ea"/>
              <a:cs typeface="+mn-cs"/>
            </a:endParaRPr>
          </a:p>
        </p:txBody>
      </p:sp>
      <p:sp>
        <p:nvSpPr>
          <p:cNvPr id="3" name="Oval 2">
            <a:extLst>
              <a:ext uri="{FF2B5EF4-FFF2-40B4-BE49-F238E27FC236}">
                <a16:creationId xmlns:a16="http://schemas.microsoft.com/office/drawing/2014/main" id="{E2162E18-BEF0-40CE-853C-FCE0DE31D967}"/>
              </a:ext>
            </a:extLst>
          </p:cNvPr>
          <p:cNvSpPr>
            <a:spLocks noChangeArrowheads="1"/>
          </p:cNvSpPr>
          <p:nvPr/>
        </p:nvSpPr>
        <p:spPr bwMode="auto">
          <a:xfrm>
            <a:off x="2878970" y="1668902"/>
            <a:ext cx="3558448" cy="1372574"/>
          </a:xfrm>
          <a:prstGeom prst="ellipse">
            <a:avLst/>
          </a:prstGeom>
          <a:noFill/>
          <a:ln w="19050" algn="in">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6" name="Line 3">
            <a:extLst>
              <a:ext uri="{FF2B5EF4-FFF2-40B4-BE49-F238E27FC236}">
                <a16:creationId xmlns:a16="http://schemas.microsoft.com/office/drawing/2014/main" id="{3E344ECA-7986-4583-9CE8-D922DB7493BF}"/>
              </a:ext>
            </a:extLst>
          </p:cNvPr>
          <p:cNvSpPr>
            <a:spLocks noChangeShapeType="1"/>
          </p:cNvSpPr>
          <p:nvPr/>
        </p:nvSpPr>
        <p:spPr bwMode="auto">
          <a:xfrm flipH="1">
            <a:off x="2262601" y="2776251"/>
            <a:ext cx="1101779" cy="61183"/>
          </a:xfrm>
          <a:prstGeom prst="line">
            <a:avLst/>
          </a:prstGeom>
          <a:noFill/>
          <a:ln w="190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7" name="Line 4">
            <a:extLst>
              <a:ext uri="{FF2B5EF4-FFF2-40B4-BE49-F238E27FC236}">
                <a16:creationId xmlns:a16="http://schemas.microsoft.com/office/drawing/2014/main" id="{8560C2F3-B138-4249-9091-3A28CB99BE7A}"/>
              </a:ext>
            </a:extLst>
          </p:cNvPr>
          <p:cNvSpPr>
            <a:spLocks noChangeShapeType="1"/>
          </p:cNvSpPr>
          <p:nvPr/>
        </p:nvSpPr>
        <p:spPr bwMode="auto">
          <a:xfrm flipH="1">
            <a:off x="3191873" y="2959316"/>
            <a:ext cx="623371" cy="411371"/>
          </a:xfrm>
          <a:prstGeom prst="line">
            <a:avLst/>
          </a:prstGeom>
          <a:noFill/>
          <a:ln w="190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8" name="Line 5">
            <a:extLst>
              <a:ext uri="{FF2B5EF4-FFF2-40B4-BE49-F238E27FC236}">
                <a16:creationId xmlns:a16="http://schemas.microsoft.com/office/drawing/2014/main" id="{47CC30AE-959D-41B5-A78A-F7577E9F8F84}"/>
              </a:ext>
            </a:extLst>
          </p:cNvPr>
          <p:cNvSpPr>
            <a:spLocks noChangeShapeType="1"/>
          </p:cNvSpPr>
          <p:nvPr/>
        </p:nvSpPr>
        <p:spPr bwMode="auto">
          <a:xfrm>
            <a:off x="5180546" y="2994465"/>
            <a:ext cx="293230" cy="935894"/>
          </a:xfrm>
          <a:prstGeom prst="line">
            <a:avLst/>
          </a:prstGeom>
          <a:noFill/>
          <a:ln w="190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9" name="Line 6">
            <a:extLst>
              <a:ext uri="{FF2B5EF4-FFF2-40B4-BE49-F238E27FC236}">
                <a16:creationId xmlns:a16="http://schemas.microsoft.com/office/drawing/2014/main" id="{55EDF56E-281C-4276-AA22-F97A01790AB1}"/>
              </a:ext>
            </a:extLst>
          </p:cNvPr>
          <p:cNvSpPr>
            <a:spLocks noChangeShapeType="1"/>
          </p:cNvSpPr>
          <p:nvPr/>
        </p:nvSpPr>
        <p:spPr bwMode="auto">
          <a:xfrm>
            <a:off x="6019762" y="2746813"/>
            <a:ext cx="998414" cy="90621"/>
          </a:xfrm>
          <a:prstGeom prst="line">
            <a:avLst/>
          </a:prstGeom>
          <a:noFill/>
          <a:ln w="190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10" name="Text Box 7">
            <a:extLst>
              <a:ext uri="{FF2B5EF4-FFF2-40B4-BE49-F238E27FC236}">
                <a16:creationId xmlns:a16="http://schemas.microsoft.com/office/drawing/2014/main" id="{305B3FA7-FF8B-4755-82CF-D618104B6288}"/>
              </a:ext>
            </a:extLst>
          </p:cNvPr>
          <p:cNvSpPr txBox="1">
            <a:spLocks noChangeArrowheads="1"/>
          </p:cNvSpPr>
          <p:nvPr/>
        </p:nvSpPr>
        <p:spPr bwMode="auto">
          <a:xfrm>
            <a:off x="3570095" y="1907759"/>
            <a:ext cx="2095500" cy="868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accent6"/>
              </a:solidFill>
              <a:effectLst/>
              <a:latin typeface="Arial" panose="020B0604020202020204" pitchFamily="34" charset="0"/>
            </a:endParaRPr>
          </a:p>
        </p:txBody>
      </p:sp>
      <p:sp>
        <p:nvSpPr>
          <p:cNvPr id="11" name="Text Box 8">
            <a:extLst>
              <a:ext uri="{FF2B5EF4-FFF2-40B4-BE49-F238E27FC236}">
                <a16:creationId xmlns:a16="http://schemas.microsoft.com/office/drawing/2014/main" id="{58321542-01EF-4A65-B445-3E188C65BD2C}"/>
              </a:ext>
            </a:extLst>
          </p:cNvPr>
          <p:cNvSpPr txBox="1">
            <a:spLocks noChangeArrowheads="1"/>
          </p:cNvSpPr>
          <p:nvPr/>
        </p:nvSpPr>
        <p:spPr bwMode="auto">
          <a:xfrm>
            <a:off x="985500" y="2588980"/>
            <a:ext cx="1254919" cy="441746"/>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a:ln>
                  <a:noFill/>
                </a:ln>
                <a:solidFill>
                  <a:srgbClr val="000000"/>
                </a:solidFill>
                <a:effectLst/>
              </a:rPr>
              <a:t>Nothing</a:t>
            </a:r>
            <a:endParaRPr kumimoji="0" lang="en-US" altLang="en-US" b="0" i="0" u="none" strike="noStrike" cap="none" normalizeH="0" baseline="0" dirty="0">
              <a:ln>
                <a:noFill/>
              </a:ln>
              <a:solidFill>
                <a:schemeClr val="tx1"/>
              </a:solidFill>
              <a:effectLst/>
            </a:endParaRPr>
          </a:p>
        </p:txBody>
      </p:sp>
      <p:sp>
        <p:nvSpPr>
          <p:cNvPr id="12" name="Text Box 9">
            <a:extLst>
              <a:ext uri="{FF2B5EF4-FFF2-40B4-BE49-F238E27FC236}">
                <a16:creationId xmlns:a16="http://schemas.microsoft.com/office/drawing/2014/main" id="{33F9FD76-8650-46E0-BE5C-6560ABCDA5CC}"/>
              </a:ext>
            </a:extLst>
          </p:cNvPr>
          <p:cNvSpPr txBox="1">
            <a:spLocks noChangeArrowheads="1"/>
          </p:cNvSpPr>
          <p:nvPr/>
        </p:nvSpPr>
        <p:spPr bwMode="auto">
          <a:xfrm>
            <a:off x="810611" y="3370687"/>
            <a:ext cx="3180913" cy="1600374"/>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a:ln>
                  <a:noFill/>
                </a:ln>
                <a:solidFill>
                  <a:srgbClr val="000000"/>
                </a:solidFill>
                <a:effectLst/>
              </a:rPr>
              <a:t>General advice: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CA" altLang="en-US" b="0" i="0" u="none" strike="noStrike" cap="none" normalizeH="0" baseline="0" dirty="0">
                <a:ln>
                  <a:noFill/>
                </a:ln>
                <a:solidFill>
                  <a:srgbClr val="000000"/>
                </a:solidFill>
                <a:effectLst/>
              </a:rPr>
              <a:t>organize in accordance with class size/composition language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CA" altLang="en-US" b="0" i="0" u="none" strike="noStrike" cap="none" normalizeH="0" baseline="0" dirty="0">
                <a:ln>
                  <a:noFill/>
                </a:ln>
                <a:solidFill>
                  <a:srgbClr val="000000"/>
                </a:solidFill>
                <a:effectLst/>
              </a:rPr>
              <a:t>organize with straight grades</a:t>
            </a:r>
            <a:endParaRPr kumimoji="0" lang="en-US" altLang="en-US" b="0" i="0" u="none" strike="noStrike" cap="none" normalizeH="0" baseline="0" dirty="0">
              <a:ln>
                <a:noFill/>
              </a:ln>
              <a:solidFill>
                <a:schemeClr val="tx1"/>
              </a:solidFill>
              <a:effectLst/>
            </a:endParaRPr>
          </a:p>
        </p:txBody>
      </p:sp>
      <p:sp>
        <p:nvSpPr>
          <p:cNvPr id="13" name="Text Box 10">
            <a:extLst>
              <a:ext uri="{FF2B5EF4-FFF2-40B4-BE49-F238E27FC236}">
                <a16:creationId xmlns:a16="http://schemas.microsoft.com/office/drawing/2014/main" id="{BA621F9E-C9AC-460A-B5BA-8388A9C96801}"/>
              </a:ext>
            </a:extLst>
          </p:cNvPr>
          <p:cNvSpPr txBox="1">
            <a:spLocks noChangeArrowheads="1"/>
          </p:cNvSpPr>
          <p:nvPr/>
        </p:nvSpPr>
        <p:spPr bwMode="auto">
          <a:xfrm>
            <a:off x="4941244" y="3930359"/>
            <a:ext cx="2824163" cy="766725"/>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a:ln>
                  <a:noFill/>
                </a:ln>
                <a:solidFill>
                  <a:srgbClr val="000000"/>
                </a:solidFill>
                <a:effectLst/>
              </a:rPr>
              <a:t>Put names on an organization</a:t>
            </a:r>
            <a:endParaRPr kumimoji="0" lang="en-US" altLang="en-US" b="0" i="0" u="none" strike="noStrike" cap="none" normalizeH="0" baseline="0" dirty="0">
              <a:ln>
                <a:noFill/>
              </a:ln>
              <a:solidFill>
                <a:schemeClr val="tx1"/>
              </a:solidFill>
              <a:effectLst/>
            </a:endParaRPr>
          </a:p>
        </p:txBody>
      </p:sp>
      <p:sp>
        <p:nvSpPr>
          <p:cNvPr id="14" name="Text Box 11">
            <a:extLst>
              <a:ext uri="{FF2B5EF4-FFF2-40B4-BE49-F238E27FC236}">
                <a16:creationId xmlns:a16="http://schemas.microsoft.com/office/drawing/2014/main" id="{85F19960-5F4A-49AF-A2AA-AA33693258AD}"/>
              </a:ext>
            </a:extLst>
          </p:cNvPr>
          <p:cNvSpPr txBox="1">
            <a:spLocks noChangeArrowheads="1"/>
          </p:cNvSpPr>
          <p:nvPr/>
        </p:nvSpPr>
        <p:spPr bwMode="auto">
          <a:xfrm>
            <a:off x="7018176" y="2334132"/>
            <a:ext cx="1646237" cy="884238"/>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a:ln>
                  <a:noFill/>
                </a:ln>
                <a:solidFill>
                  <a:srgbClr val="000000"/>
                </a:solidFill>
                <a:effectLst/>
              </a:rPr>
              <a:t>Develop new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a:ln>
                  <a:noFill/>
                </a:ln>
                <a:solidFill>
                  <a:srgbClr val="000000"/>
                </a:solidFill>
                <a:effectLst/>
              </a:rPr>
              <a:t>organization</a:t>
            </a:r>
            <a:endParaRPr kumimoji="0" lang="en-US" altLang="en-US" b="0" i="0" u="none" strike="noStrike" cap="none" normalizeH="0" baseline="0" dirty="0">
              <a:ln>
                <a:noFill/>
              </a:ln>
              <a:solidFill>
                <a:schemeClr val="tx1"/>
              </a:solidFill>
              <a:effectLst/>
            </a:endParaRPr>
          </a:p>
        </p:txBody>
      </p:sp>
      <p:sp>
        <p:nvSpPr>
          <p:cNvPr id="15" name="Text Box 7">
            <a:extLst>
              <a:ext uri="{FF2B5EF4-FFF2-40B4-BE49-F238E27FC236}">
                <a16:creationId xmlns:a16="http://schemas.microsoft.com/office/drawing/2014/main" id="{278C5512-44C4-43A3-942C-27CFDFC9156F}"/>
              </a:ext>
            </a:extLst>
          </p:cNvPr>
          <p:cNvSpPr txBox="1">
            <a:spLocks noChangeArrowheads="1"/>
          </p:cNvSpPr>
          <p:nvPr/>
        </p:nvSpPr>
        <p:spPr bwMode="auto">
          <a:xfrm>
            <a:off x="3570095" y="1849545"/>
            <a:ext cx="2095500" cy="868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accent6"/>
                </a:solidFill>
              </a:rPr>
              <a:t>Some p</a:t>
            </a:r>
            <a:r>
              <a:rPr kumimoji="0" lang="en-US" altLang="en-US" sz="2000" b="1" i="0" u="none" strike="noStrike" cap="none" normalizeH="0" baseline="0" dirty="0">
                <a:ln>
                  <a:noFill/>
                </a:ln>
                <a:solidFill>
                  <a:schemeClr val="accent6"/>
                </a:solidFill>
                <a:effectLst/>
              </a:rPr>
              <a:t>ossible outcomes of VEAES meetings</a:t>
            </a:r>
          </a:p>
        </p:txBody>
      </p:sp>
      <p:sp>
        <p:nvSpPr>
          <p:cNvPr id="16" name="Rectangle 15">
            <a:extLst>
              <a:ext uri="{FF2B5EF4-FFF2-40B4-BE49-F238E27FC236}">
                <a16:creationId xmlns:a16="http://schemas.microsoft.com/office/drawing/2014/main" id="{35B5C658-215F-4BC5-A2D6-98826C243BC3}"/>
              </a:ext>
            </a:extLst>
          </p:cNvPr>
          <p:cNvSpPr/>
          <p:nvPr/>
        </p:nvSpPr>
        <p:spPr>
          <a:xfrm>
            <a:off x="1617567" y="5473461"/>
            <a:ext cx="6000556" cy="92448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5BDF8BEC-7373-4830-A709-B37A020DC8EC}"/>
              </a:ext>
            </a:extLst>
          </p:cNvPr>
          <p:cNvSpPr txBox="1"/>
          <p:nvPr/>
        </p:nvSpPr>
        <p:spPr>
          <a:xfrm>
            <a:off x="1915114" y="5606247"/>
            <a:ext cx="5611319" cy="677108"/>
          </a:xfrm>
          <a:prstGeom prst="rect">
            <a:avLst/>
          </a:prstGeom>
          <a:noFill/>
        </p:spPr>
        <p:txBody>
          <a:bodyPr wrap="square" rtlCol="0">
            <a:spAutoFit/>
          </a:bodyPr>
          <a:lstStyle/>
          <a:p>
            <a:r>
              <a:rPr lang="en-CA" dirty="0"/>
              <a:t>Staff reps can submit VEAES recommendations, in writing, through </a:t>
            </a:r>
            <a:r>
              <a:rPr lang="en-CA" sz="2000" b="1" dirty="0">
                <a:solidFill>
                  <a:schemeClr val="accent6"/>
                </a:solidFill>
                <a:latin typeface="Arial" panose="020B0604020202020204" pitchFamily="34" charset="0"/>
                <a:cs typeface="Arial" panose="020B0604020202020204" pitchFamily="34" charset="0"/>
              </a:rPr>
              <a:t>Staff Committee.</a:t>
            </a:r>
          </a:p>
        </p:txBody>
      </p:sp>
      <p:sp>
        <p:nvSpPr>
          <p:cNvPr id="18" name="Arrow: Down 17">
            <a:extLst>
              <a:ext uri="{FF2B5EF4-FFF2-40B4-BE49-F238E27FC236}">
                <a16:creationId xmlns:a16="http://schemas.microsoft.com/office/drawing/2014/main" id="{10ED2159-A089-4B95-94BA-875F9A09E982}"/>
              </a:ext>
            </a:extLst>
          </p:cNvPr>
          <p:cNvSpPr/>
          <p:nvPr/>
        </p:nvSpPr>
        <p:spPr>
          <a:xfrm>
            <a:off x="4369965" y="4813033"/>
            <a:ext cx="495759" cy="79321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Down 18">
            <a:extLst>
              <a:ext uri="{FF2B5EF4-FFF2-40B4-BE49-F238E27FC236}">
                <a16:creationId xmlns:a16="http://schemas.microsoft.com/office/drawing/2014/main" id="{D9A149CD-EC69-4CBE-AD09-C32F542ECD01}"/>
              </a:ext>
            </a:extLst>
          </p:cNvPr>
          <p:cNvSpPr/>
          <p:nvPr/>
        </p:nvSpPr>
        <p:spPr>
          <a:xfrm>
            <a:off x="4296577" y="1339691"/>
            <a:ext cx="495759" cy="58870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864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50A2-A194-4C45-B4F5-8BA6C40007CB}"/>
              </a:ext>
            </a:extLst>
          </p:cNvPr>
          <p:cNvSpPr>
            <a:spLocks noGrp="1"/>
          </p:cNvSpPr>
          <p:nvPr>
            <p:ph type="title"/>
          </p:nvPr>
        </p:nvSpPr>
        <p:spPr/>
        <p:txBody>
          <a:bodyPr/>
          <a:lstStyle/>
          <a:p>
            <a:r>
              <a:rPr lang="en-US" dirty="0">
                <a:solidFill>
                  <a:srgbClr val="92D050"/>
                </a:solidFill>
                <a:latin typeface="Franklin Gothic Heavy" panose="020B0903020102020204" pitchFamily="34" charset="0"/>
              </a:rPr>
              <a:t>Preparing for organization</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47D6585C-7C13-484D-B70B-30950D84426B}"/>
              </a:ext>
            </a:extLst>
          </p:cNvPr>
          <p:cNvSpPr>
            <a:spLocks noGrp="1"/>
          </p:cNvSpPr>
          <p:nvPr>
            <p:ph idx="1"/>
          </p:nvPr>
        </p:nvSpPr>
        <p:spPr/>
        <p:txBody>
          <a:bodyPr/>
          <a:lstStyle/>
          <a:p>
            <a:r>
              <a:rPr lang="en-US" dirty="0"/>
              <a:t>Gathering information on staffing</a:t>
            </a:r>
          </a:p>
          <a:p>
            <a:r>
              <a:rPr lang="en-US" dirty="0"/>
              <a:t>Consider staffing in the context of your school community </a:t>
            </a:r>
          </a:p>
          <a:p>
            <a:r>
              <a:rPr lang="en-US" dirty="0"/>
              <a:t>Staff Committee language</a:t>
            </a:r>
            <a:endParaRPr lang="en-CA" dirty="0"/>
          </a:p>
        </p:txBody>
      </p:sp>
    </p:spTree>
    <p:extLst>
      <p:ext uri="{BB962C8B-B14F-4D97-AF65-F5344CB8AC3E}">
        <p14:creationId xmlns:p14="http://schemas.microsoft.com/office/powerpoint/2010/main" val="317024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189D-E29B-475F-9098-47B8D5F14A48}"/>
              </a:ext>
            </a:extLst>
          </p:cNvPr>
          <p:cNvSpPr>
            <a:spLocks noGrp="1"/>
          </p:cNvSpPr>
          <p:nvPr>
            <p:ph type="title"/>
          </p:nvPr>
        </p:nvSpPr>
        <p:spPr>
          <a:xfrm>
            <a:off x="628650" y="525548"/>
            <a:ext cx="8157541" cy="867326"/>
          </a:xfrm>
        </p:spPr>
        <p:txBody>
          <a:bodyPr>
            <a:normAutofit/>
          </a:bodyPr>
          <a:lstStyle/>
          <a:p>
            <a:r>
              <a:rPr lang="en-US" dirty="0">
                <a:solidFill>
                  <a:srgbClr val="92D050"/>
                </a:solidFill>
                <a:latin typeface="Franklin Gothic Heavy" panose="020B0903020102020204" pitchFamily="34" charset="0"/>
              </a:rPr>
              <a:t>Posting Timeline LOU</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002C3758-577B-49D1-9693-B35EFBE7710A}"/>
              </a:ext>
            </a:extLst>
          </p:cNvPr>
          <p:cNvSpPr>
            <a:spLocks noGrp="1"/>
          </p:cNvSpPr>
          <p:nvPr>
            <p:ph idx="1"/>
          </p:nvPr>
        </p:nvSpPr>
        <p:spPr/>
        <p:txBody>
          <a:bodyPr/>
          <a:lstStyle/>
          <a:p>
            <a:r>
              <a:rPr lang="en-US" dirty="0"/>
              <a:t>Effective </a:t>
            </a:r>
            <a:r>
              <a:rPr lang="en-US" dirty="0">
                <a:solidFill>
                  <a:srgbClr val="FF0000"/>
                </a:solidFill>
              </a:rPr>
              <a:t>April 1 2025 to March 31 2026 </a:t>
            </a:r>
            <a:r>
              <a:rPr lang="en-US" dirty="0"/>
              <a:t>only</a:t>
            </a:r>
          </a:p>
          <a:p>
            <a:r>
              <a:rPr lang="en-US" dirty="0"/>
              <a:t>Meant to address issues such as: </a:t>
            </a:r>
          </a:p>
          <a:p>
            <a:pPr marL="0" indent="0">
              <a:buNone/>
            </a:pPr>
            <a:endParaRPr lang="en-US" dirty="0"/>
          </a:p>
          <a:p>
            <a:pPr lvl="1"/>
            <a:r>
              <a:rPr lang="en-US" sz="2800" dirty="0"/>
              <a:t>Temporary positions lagging behind continuing</a:t>
            </a:r>
          </a:p>
          <a:p>
            <a:pPr lvl="1"/>
            <a:r>
              <a:rPr lang="en-US" sz="2800" dirty="0"/>
              <a:t>Lack of timelines around offering positions</a:t>
            </a:r>
          </a:p>
          <a:p>
            <a:pPr lvl="1"/>
            <a:r>
              <a:rPr lang="en-US" sz="2800" dirty="0"/>
              <a:t>Slow interviews</a:t>
            </a:r>
          </a:p>
          <a:p>
            <a:pPr lvl="1"/>
            <a:r>
              <a:rPr lang="en-US" sz="2800" dirty="0"/>
              <a:t>High number of unfilled vacancies before summer break/following school year begins</a:t>
            </a:r>
            <a:endParaRPr lang="en-CA" sz="2800" dirty="0"/>
          </a:p>
        </p:txBody>
      </p:sp>
    </p:spTree>
    <p:extLst>
      <p:ext uri="{BB962C8B-B14F-4D97-AF65-F5344CB8AC3E}">
        <p14:creationId xmlns:p14="http://schemas.microsoft.com/office/powerpoint/2010/main" val="377375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5B0B-BC5B-4EE2-81EA-12A7A485EAF9}"/>
              </a:ext>
            </a:extLst>
          </p:cNvPr>
          <p:cNvSpPr>
            <a:spLocks noGrp="1"/>
          </p:cNvSpPr>
          <p:nvPr>
            <p:ph type="title"/>
          </p:nvPr>
        </p:nvSpPr>
        <p:spPr/>
        <p:txBody>
          <a:bodyPr/>
          <a:lstStyle/>
          <a:p>
            <a:r>
              <a:rPr lang="en-US" dirty="0">
                <a:solidFill>
                  <a:srgbClr val="92D050"/>
                </a:solidFill>
                <a:latin typeface="Franklin Gothic Heavy" panose="020B0903020102020204" pitchFamily="34" charset="0"/>
              </a:rPr>
              <a:t>Values to consider</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9CCCD12B-B3BD-46D3-A7DB-DA78F5EC8D4D}"/>
              </a:ext>
            </a:extLst>
          </p:cNvPr>
          <p:cNvSpPr>
            <a:spLocks noGrp="1"/>
          </p:cNvSpPr>
          <p:nvPr>
            <p:ph idx="1"/>
          </p:nvPr>
        </p:nvSpPr>
        <p:spPr/>
        <p:txBody>
          <a:bodyPr/>
          <a:lstStyle/>
          <a:p>
            <a:r>
              <a:rPr lang="en-US" b="1" dirty="0"/>
              <a:t>Seniority</a:t>
            </a:r>
          </a:p>
          <a:p>
            <a:r>
              <a:rPr lang="en-US" b="1" dirty="0"/>
              <a:t>Workload</a:t>
            </a:r>
          </a:p>
          <a:p>
            <a:r>
              <a:rPr lang="en-US" b="1" dirty="0"/>
              <a:t>Fairness </a:t>
            </a:r>
          </a:p>
          <a:p>
            <a:r>
              <a:rPr lang="en-US" b="1" dirty="0"/>
              <a:t>Solidarity</a:t>
            </a:r>
          </a:p>
          <a:p>
            <a:r>
              <a:rPr lang="en-US" b="1" dirty="0"/>
              <a:t>Complexity of students</a:t>
            </a:r>
          </a:p>
          <a:p>
            <a:r>
              <a:rPr lang="en-US" b="1" dirty="0"/>
              <a:t>Beginning teachers</a:t>
            </a:r>
          </a:p>
          <a:p>
            <a:r>
              <a:rPr lang="en-US" b="1" dirty="0"/>
              <a:t>Desirability of Postings </a:t>
            </a:r>
            <a:endParaRPr lang="en-CA" b="1" dirty="0"/>
          </a:p>
        </p:txBody>
      </p:sp>
    </p:spTree>
    <p:extLst>
      <p:ext uri="{BB962C8B-B14F-4D97-AF65-F5344CB8AC3E}">
        <p14:creationId xmlns:p14="http://schemas.microsoft.com/office/powerpoint/2010/main" val="63417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a:xfrm>
            <a:off x="685800" y="648587"/>
            <a:ext cx="7772400" cy="1549330"/>
          </a:xfrm>
        </p:spPr>
        <p:txBody>
          <a:bodyPr>
            <a:normAutofit fontScale="90000"/>
          </a:bodyPr>
          <a:lstStyle/>
          <a:p>
            <a:r>
              <a:rPr lang="en-CA" b="1" dirty="0">
                <a:solidFill>
                  <a:schemeClr val="accent6"/>
                </a:solidFill>
                <a:latin typeface="Franklin Gothic Demi" panose="020B0703020102020204" pitchFamily="34" charset="0"/>
              </a:rPr>
              <a:t>School Organization: </a:t>
            </a:r>
            <a:br>
              <a:rPr lang="en-CA" b="1" dirty="0">
                <a:solidFill>
                  <a:schemeClr val="accent6"/>
                </a:solidFill>
                <a:latin typeface="Franklin Gothic Demi" panose="020B0703020102020204" pitchFamily="34" charset="0"/>
              </a:rPr>
            </a:br>
            <a:r>
              <a:rPr lang="en-CA" b="1" dirty="0">
                <a:solidFill>
                  <a:schemeClr val="accent6"/>
                </a:solidFill>
                <a:latin typeface="Franklin Gothic Demi" panose="020B0703020102020204" pitchFamily="34" charset="0"/>
              </a:rPr>
              <a:t>A Closer Look</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a:xfrm>
            <a:off x="1143000" y="2692866"/>
            <a:ext cx="7044070" cy="3516548"/>
          </a:xfrm>
        </p:spPr>
        <p:txBody>
          <a:bodyPr>
            <a:normAutofit fontScale="85000" lnSpcReduction="20000"/>
          </a:bodyPr>
          <a:lstStyle/>
          <a:p>
            <a:pPr marL="571500" indent="-571500" algn="l">
              <a:buFont typeface="Arial" panose="020B0604020202020204" pitchFamily="34" charset="0"/>
              <a:buChar char="•"/>
            </a:pPr>
            <a:r>
              <a:rPr lang="en-CA" sz="3600" dirty="0">
                <a:latin typeface="Franklin Gothic Demi" panose="020B0703020102020204" pitchFamily="34" charset="0"/>
              </a:rPr>
              <a:t>Who is Included?</a:t>
            </a:r>
          </a:p>
          <a:p>
            <a:pPr marL="571500" indent="-571500" algn="l">
              <a:buFont typeface="Arial" panose="020B0604020202020204" pitchFamily="34" charset="0"/>
              <a:buChar char="•"/>
            </a:pPr>
            <a:r>
              <a:rPr lang="en-CA" sz="3600" dirty="0">
                <a:latin typeface="Franklin Gothic Demi" panose="020B0703020102020204" pitchFamily="34" charset="0"/>
              </a:rPr>
              <a:t>Consolidation of Time</a:t>
            </a:r>
          </a:p>
          <a:p>
            <a:pPr marL="571500" indent="-571500" algn="l">
              <a:buFont typeface="Arial" panose="020B0604020202020204" pitchFamily="34" charset="0"/>
              <a:buChar char="•"/>
            </a:pPr>
            <a:r>
              <a:rPr lang="en-CA" sz="3600" dirty="0">
                <a:latin typeface="Franklin Gothic Demi" panose="020B0703020102020204" pitchFamily="34" charset="0"/>
              </a:rPr>
              <a:t>Surplus</a:t>
            </a:r>
          </a:p>
          <a:p>
            <a:pPr marL="571500" indent="-571500" algn="l">
              <a:buFont typeface="Arial" panose="020B0604020202020204" pitchFamily="34" charset="0"/>
              <a:buChar char="•"/>
            </a:pPr>
            <a:r>
              <a:rPr lang="en-CA" sz="3600" dirty="0">
                <a:latin typeface="Franklin Gothic Demi" panose="020B0703020102020204" pitchFamily="34" charset="0"/>
              </a:rPr>
              <a:t>School Based/District Assignments</a:t>
            </a:r>
          </a:p>
          <a:p>
            <a:pPr marL="571500" indent="-571500" algn="l">
              <a:buFont typeface="Arial" panose="020B0604020202020204" pitchFamily="34" charset="0"/>
              <a:buChar char="•"/>
            </a:pPr>
            <a:r>
              <a:rPr lang="en-CA" sz="3600" dirty="0">
                <a:latin typeface="Franklin Gothic Demi" panose="020B0703020102020204" pitchFamily="34" charset="0"/>
              </a:rPr>
              <a:t>Procedures for Increasing and Decreasing Time</a:t>
            </a:r>
          </a:p>
          <a:p>
            <a:pPr marL="571500" indent="-571500" algn="l">
              <a:buFont typeface="Arial" panose="020B0604020202020204" pitchFamily="34" charset="0"/>
              <a:buChar char="•"/>
            </a:pPr>
            <a:r>
              <a:rPr lang="en-CA" sz="3600" dirty="0">
                <a:latin typeface="Franklin Gothic Demi" panose="020B0703020102020204" pitchFamily="34" charset="0"/>
              </a:rPr>
              <a:t>Staffing Entitlement</a:t>
            </a:r>
          </a:p>
          <a:p>
            <a:pPr marL="571500" indent="-571500" algn="l">
              <a:buFont typeface="Arial" panose="020B0604020202020204" pitchFamily="34" charset="0"/>
              <a:buChar char="•"/>
            </a:pPr>
            <a:r>
              <a:rPr lang="en-CA" sz="3600" dirty="0">
                <a:latin typeface="Franklin Gothic Demi" panose="020B0703020102020204" pitchFamily="34" charset="0"/>
              </a:rPr>
              <a:t>Sample Organization (SOA)</a:t>
            </a:r>
          </a:p>
          <a:p>
            <a:pPr marL="571500" indent="-571500" algn="l">
              <a:buFont typeface="Arial" panose="020B0604020202020204" pitchFamily="34" charset="0"/>
              <a:buChar char="•"/>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75858214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EEBA-3A99-4216-B3DD-FC853E25EE99}"/>
              </a:ext>
            </a:extLst>
          </p:cNvPr>
          <p:cNvSpPr>
            <a:spLocks noGrp="1"/>
          </p:cNvSpPr>
          <p:nvPr>
            <p:ph type="title"/>
          </p:nvPr>
        </p:nvSpPr>
        <p:spPr/>
        <p:txBody>
          <a:bodyPr/>
          <a:lstStyle/>
          <a:p>
            <a:r>
              <a:rPr lang="en-US" dirty="0">
                <a:solidFill>
                  <a:srgbClr val="92D050"/>
                </a:solidFill>
                <a:latin typeface="Franklin Gothic Heavy" panose="020B0903020102020204" pitchFamily="34" charset="0"/>
              </a:rPr>
              <a:t>Overarching Concepts</a:t>
            </a:r>
            <a:r>
              <a:rPr lang="en-US" dirty="0"/>
              <a:t>	</a:t>
            </a:r>
            <a:endParaRPr lang="en-CA" dirty="0"/>
          </a:p>
        </p:txBody>
      </p:sp>
      <p:sp>
        <p:nvSpPr>
          <p:cNvPr id="3" name="Content Placeholder 2">
            <a:extLst>
              <a:ext uri="{FF2B5EF4-FFF2-40B4-BE49-F238E27FC236}">
                <a16:creationId xmlns:a16="http://schemas.microsoft.com/office/drawing/2014/main" id="{536BF3FA-8422-4C83-936A-CD720E066C7A}"/>
              </a:ext>
            </a:extLst>
          </p:cNvPr>
          <p:cNvSpPr>
            <a:spLocks noGrp="1"/>
          </p:cNvSpPr>
          <p:nvPr>
            <p:ph idx="1"/>
          </p:nvPr>
        </p:nvSpPr>
        <p:spPr/>
        <p:txBody>
          <a:bodyPr>
            <a:normAutofit fontScale="92500" lnSpcReduction="10000"/>
          </a:bodyPr>
          <a:lstStyle/>
          <a:p>
            <a:r>
              <a:rPr lang="en-US" dirty="0"/>
              <a:t>Employment Standards Act Protections</a:t>
            </a:r>
          </a:p>
          <a:p>
            <a:pPr lvl="1"/>
            <a:r>
              <a:rPr lang="en-US" dirty="0"/>
              <a:t>Maternity Leave</a:t>
            </a:r>
          </a:p>
          <a:p>
            <a:pPr lvl="1"/>
            <a:r>
              <a:rPr lang="en-US" dirty="0"/>
              <a:t>Medical Leave</a:t>
            </a:r>
            <a:endParaRPr lang="en-CA" dirty="0"/>
          </a:p>
          <a:p>
            <a:r>
              <a:rPr lang="en-US" dirty="0"/>
              <a:t>Posting leaves of one year or longer (E.21)</a:t>
            </a:r>
          </a:p>
          <a:p>
            <a:r>
              <a:rPr lang="en-US" dirty="0"/>
              <a:t>School-based and district staffing (E.23)</a:t>
            </a:r>
          </a:p>
          <a:p>
            <a:r>
              <a:rPr lang="en-US" dirty="0"/>
              <a:t>Class Size and Composition (Restored Language)</a:t>
            </a:r>
          </a:p>
          <a:p>
            <a:r>
              <a:rPr lang="en-US" dirty="0"/>
              <a:t>Transfer due to surplus staffing (E.26)</a:t>
            </a:r>
          </a:p>
          <a:p>
            <a:r>
              <a:rPr lang="en-US" dirty="0"/>
              <a:t>Filling of District Positions (E.27)</a:t>
            </a:r>
          </a:p>
          <a:p>
            <a:r>
              <a:rPr lang="en-US" dirty="0"/>
              <a:t>Professional Autonomy (F.20)</a:t>
            </a:r>
          </a:p>
          <a:p>
            <a:r>
              <a:rPr lang="en-US" dirty="0"/>
              <a:t>Staff Committee (A.5.5.c)</a:t>
            </a:r>
          </a:p>
          <a:p>
            <a:endParaRPr lang="en-US" dirty="0"/>
          </a:p>
        </p:txBody>
      </p:sp>
    </p:spTree>
    <p:extLst>
      <p:ext uri="{BB962C8B-B14F-4D97-AF65-F5344CB8AC3E}">
        <p14:creationId xmlns:p14="http://schemas.microsoft.com/office/powerpoint/2010/main" val="179029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9761-C34F-4181-9274-DA7028460BFF}"/>
              </a:ext>
            </a:extLst>
          </p:cNvPr>
          <p:cNvSpPr>
            <a:spLocks noGrp="1"/>
          </p:cNvSpPr>
          <p:nvPr>
            <p:ph type="title"/>
          </p:nvPr>
        </p:nvSpPr>
        <p:spPr>
          <a:xfrm>
            <a:off x="628650" y="770371"/>
            <a:ext cx="7886700" cy="1325563"/>
          </a:xfrm>
        </p:spPr>
        <p:txBody>
          <a:bodyPr/>
          <a:lstStyle/>
          <a:p>
            <a:r>
              <a:rPr lang="en-US" dirty="0">
                <a:solidFill>
                  <a:srgbClr val="92D050"/>
                </a:solidFill>
                <a:latin typeface="Franklin Gothic Heavy" panose="020B0903020102020204" pitchFamily="34" charset="0"/>
              </a:rPr>
              <a:t>Factors for FTE - Organization</a:t>
            </a:r>
            <a:r>
              <a:rPr lang="en-US" dirty="0"/>
              <a:t>	</a:t>
            </a:r>
            <a:endParaRPr lang="en-CA" dirty="0"/>
          </a:p>
        </p:txBody>
      </p:sp>
      <p:sp>
        <p:nvSpPr>
          <p:cNvPr id="3" name="Content Placeholder 2">
            <a:extLst>
              <a:ext uri="{FF2B5EF4-FFF2-40B4-BE49-F238E27FC236}">
                <a16:creationId xmlns:a16="http://schemas.microsoft.com/office/drawing/2014/main" id="{C77875B7-510A-4CD9-98FE-D9BA0DB0EDF7}"/>
              </a:ext>
            </a:extLst>
          </p:cNvPr>
          <p:cNvSpPr>
            <a:spLocks noGrp="1"/>
          </p:cNvSpPr>
          <p:nvPr>
            <p:ph idx="1"/>
          </p:nvPr>
        </p:nvSpPr>
        <p:spPr>
          <a:xfrm>
            <a:off x="628650" y="2095933"/>
            <a:ext cx="7886700" cy="4081029"/>
          </a:xfrm>
        </p:spPr>
        <p:txBody>
          <a:bodyPr>
            <a:normAutofit/>
          </a:bodyPr>
          <a:lstStyle/>
          <a:p>
            <a:r>
              <a:rPr lang="en-US" b="1" dirty="0"/>
              <a:t>Increase and decrease in FTE*</a:t>
            </a:r>
          </a:p>
          <a:p>
            <a:r>
              <a:rPr lang="en-US" b="1" dirty="0"/>
              <a:t>Returns from leave (partial and full)</a:t>
            </a:r>
          </a:p>
          <a:p>
            <a:r>
              <a:rPr lang="en-US" b="1" dirty="0" err="1"/>
              <a:t>Surplusing</a:t>
            </a:r>
            <a:r>
              <a:rPr lang="en-US" b="1" dirty="0"/>
              <a:t> </a:t>
            </a:r>
          </a:p>
          <a:p>
            <a:r>
              <a:rPr lang="en-US" b="1" dirty="0"/>
              <a:t>Dual track schools / staffing</a:t>
            </a:r>
          </a:p>
          <a:p>
            <a:r>
              <a:rPr lang="en-US" b="1" dirty="0"/>
              <a:t>Consolidations</a:t>
            </a:r>
          </a:p>
          <a:p>
            <a:pPr marL="0" indent="0">
              <a:buNone/>
            </a:pPr>
            <a:endParaRPr lang="en-CA" b="1" dirty="0"/>
          </a:p>
          <a:p>
            <a:pPr marL="0" indent="0">
              <a:buNone/>
            </a:pPr>
            <a:r>
              <a:rPr lang="en-CA" sz="2000" b="1" dirty="0"/>
              <a:t>*No longer necessary to submit request to change FTE by March 31.  District ultimately has the power to approve or deny</a:t>
            </a:r>
          </a:p>
        </p:txBody>
      </p:sp>
    </p:spTree>
    <p:extLst>
      <p:ext uri="{BB962C8B-B14F-4D97-AF65-F5344CB8AC3E}">
        <p14:creationId xmlns:p14="http://schemas.microsoft.com/office/powerpoint/2010/main" val="460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2DA-F252-419F-8FB7-C96607D07F39}"/>
              </a:ext>
            </a:extLst>
          </p:cNvPr>
          <p:cNvSpPr>
            <a:spLocks noGrp="1"/>
          </p:cNvSpPr>
          <p:nvPr>
            <p:ph type="title"/>
          </p:nvPr>
        </p:nvSpPr>
        <p:spPr/>
        <p:txBody>
          <a:bodyPr/>
          <a:lstStyle/>
          <a:p>
            <a:r>
              <a:rPr lang="en-US" dirty="0">
                <a:solidFill>
                  <a:srgbClr val="92D050"/>
                </a:solidFill>
                <a:latin typeface="Franklin Gothic Heavy" panose="020B0903020102020204" pitchFamily="34" charset="0"/>
              </a:rPr>
              <a:t>Agenda</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27314FB8-8DE3-4631-A847-F897B6162970}"/>
              </a:ext>
            </a:extLst>
          </p:cNvPr>
          <p:cNvSpPr>
            <a:spLocks noGrp="1"/>
          </p:cNvSpPr>
          <p:nvPr>
            <p:ph idx="1"/>
          </p:nvPr>
        </p:nvSpPr>
        <p:spPr>
          <a:xfrm>
            <a:off x="628650" y="1563757"/>
            <a:ext cx="7886700" cy="4929116"/>
          </a:xfrm>
        </p:spPr>
        <p:txBody>
          <a:bodyPr>
            <a:normAutofit lnSpcReduction="10000"/>
          </a:bodyPr>
          <a:lstStyle/>
          <a:p>
            <a:pPr marL="0" indent="0">
              <a:buNone/>
            </a:pPr>
            <a:r>
              <a:rPr lang="en-US" dirty="0">
                <a:solidFill>
                  <a:srgbClr val="92D050"/>
                </a:solidFill>
                <a:latin typeface="Franklin Gothic Heavy" panose="020B0903020102020204" pitchFamily="34" charset="0"/>
              </a:rPr>
              <a:t>Welcome and Acknowledgment 9:00</a:t>
            </a:r>
          </a:p>
          <a:p>
            <a:pPr marL="0" indent="0">
              <a:buNone/>
            </a:pPr>
            <a:r>
              <a:rPr lang="en-CA" b="1" dirty="0"/>
              <a:t>New </a:t>
            </a:r>
            <a:r>
              <a:rPr lang="en-CA" dirty="0"/>
              <a:t>STP Timelines and Process</a:t>
            </a:r>
          </a:p>
          <a:p>
            <a:pPr marL="0" indent="0">
              <a:buNone/>
            </a:pPr>
            <a:r>
              <a:rPr lang="en-CA" dirty="0"/>
              <a:t>School Org Timelines</a:t>
            </a:r>
          </a:p>
          <a:p>
            <a:pPr marL="0" indent="0">
              <a:buNone/>
            </a:pPr>
            <a:r>
              <a:rPr lang="en-CA" dirty="0">
                <a:solidFill>
                  <a:srgbClr val="92D050"/>
                </a:solidFill>
                <a:latin typeface="Franklin Gothic Heavy" panose="020B0903020102020204" pitchFamily="34" charset="0"/>
              </a:rPr>
              <a:t>Break 10:15 – 10:30</a:t>
            </a:r>
          </a:p>
          <a:p>
            <a:pPr marL="0" indent="0">
              <a:buNone/>
            </a:pPr>
            <a:r>
              <a:rPr lang="en-CA" dirty="0"/>
              <a:t>Staffing impacts on School Org</a:t>
            </a:r>
          </a:p>
          <a:p>
            <a:pPr marL="0" indent="0">
              <a:buNone/>
            </a:pPr>
            <a:r>
              <a:rPr lang="en-CA" dirty="0"/>
              <a:t>Organizing your school</a:t>
            </a:r>
          </a:p>
          <a:p>
            <a:pPr marL="0" indent="0">
              <a:buNone/>
            </a:pPr>
            <a:r>
              <a:rPr lang="en-CA" dirty="0">
                <a:solidFill>
                  <a:srgbClr val="92D050"/>
                </a:solidFill>
                <a:latin typeface="Franklin Gothic Heavy" panose="020B0903020102020204" pitchFamily="34" charset="0"/>
              </a:rPr>
              <a:t>Lunch 12:15 – 1:15</a:t>
            </a:r>
          </a:p>
          <a:p>
            <a:pPr marL="0" indent="0">
              <a:buNone/>
            </a:pPr>
            <a:r>
              <a:rPr lang="en-CA" dirty="0"/>
              <a:t>CSCC / Jackson Arbitration / Best Efforts</a:t>
            </a:r>
          </a:p>
          <a:p>
            <a:pPr marL="0" indent="0">
              <a:buNone/>
            </a:pPr>
            <a:r>
              <a:rPr lang="en-CA" dirty="0"/>
              <a:t>Local Bargaining</a:t>
            </a:r>
          </a:p>
          <a:p>
            <a:pPr marL="0" indent="0">
              <a:buNone/>
            </a:pPr>
            <a:r>
              <a:rPr lang="en-CA" dirty="0"/>
              <a:t>Questions</a:t>
            </a:r>
          </a:p>
          <a:p>
            <a:pPr marL="0" indent="0">
              <a:buNone/>
            </a:pPr>
            <a:endParaRPr lang="en-CA" dirty="0"/>
          </a:p>
        </p:txBody>
      </p:sp>
    </p:spTree>
    <p:extLst>
      <p:ext uri="{BB962C8B-B14F-4D97-AF65-F5344CB8AC3E}">
        <p14:creationId xmlns:p14="http://schemas.microsoft.com/office/powerpoint/2010/main" val="38937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a:xfrm>
            <a:off x="659754" y="177800"/>
            <a:ext cx="7886700" cy="1335089"/>
          </a:xfrm>
        </p:spPr>
        <p:txBody>
          <a:bodyPr>
            <a:normAutofit/>
          </a:bodyPr>
          <a:lstStyle/>
          <a:p>
            <a:r>
              <a:rPr lang="en-CA" sz="3600" dirty="0">
                <a:solidFill>
                  <a:schemeClr val="accent6"/>
                </a:solidFill>
                <a:latin typeface="Franklin Gothic Demi" panose="020B0703020102020204" pitchFamily="34" charset="0"/>
                <a:ea typeface="+mn-ea"/>
                <a:cs typeface="+mn-cs"/>
              </a:rPr>
              <a:t>Procedures for Increasing Time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597546" y="1206500"/>
            <a:ext cx="7948908" cy="5295900"/>
          </a:xfrm>
        </p:spPr>
        <p:txBody>
          <a:bodyPr>
            <a:normAutofit fontScale="92500"/>
          </a:bodyPr>
          <a:lstStyle/>
          <a:p>
            <a:pPr marL="0" indent="0">
              <a:buNone/>
            </a:pPr>
            <a:r>
              <a:rPr lang="en-US" dirty="0"/>
              <a:t>Teachers who decreased for </a:t>
            </a:r>
            <a:r>
              <a:rPr lang="en-US" b="1" dirty="0"/>
              <a:t>less than</a:t>
            </a:r>
            <a:r>
              <a:rPr lang="en-US" dirty="0"/>
              <a:t> one year automatically increase back – their decrease should have been posted temporarily. (As per C.20.3.a and C.20.3.b)</a:t>
            </a:r>
          </a:p>
          <a:p>
            <a:pPr marL="0" lvl="0" indent="0">
              <a:buNone/>
            </a:pPr>
            <a:endParaRPr lang="en-US" dirty="0"/>
          </a:p>
          <a:p>
            <a:pPr marL="0" lvl="0" indent="0">
              <a:buNone/>
            </a:pPr>
            <a:r>
              <a:rPr lang="en-US" dirty="0"/>
              <a:t>Requests to increase will be considered if the time is available at the school site and if the increase in time will not cause a surplus.</a:t>
            </a:r>
            <a:endParaRPr lang="en-CA" dirty="0"/>
          </a:p>
          <a:p>
            <a:r>
              <a:rPr lang="en-US" b="1" dirty="0"/>
              <a:t>Note: If there are layoffs, no increases in time can be granted using this mechanism.</a:t>
            </a:r>
            <a:r>
              <a:rPr lang="en-US" b="1" i="1" dirty="0"/>
              <a:t> </a:t>
            </a:r>
            <a:r>
              <a:rPr lang="en-US" i="1" dirty="0"/>
              <a:t>(Article C.20.3.c) </a:t>
            </a:r>
          </a:p>
          <a:p>
            <a:r>
              <a:rPr lang="en-US" sz="2900" dirty="0"/>
              <a:t>If a teacher wishes to increase their time, and there is not time available at their school </a:t>
            </a:r>
            <a:r>
              <a:rPr lang="en-CA" sz="2900" dirty="0"/>
              <a:t>they can continue to participate in the post and fill process and/or submit a vacate card up to 7 days after the staffing is provided</a:t>
            </a:r>
          </a:p>
          <a:p>
            <a:endParaRPr lang="en-CA" sz="2400" dirty="0">
              <a:latin typeface="Franklin Gothic Demi" panose="020B0703020102020204" pitchFamily="34" charset="0"/>
            </a:endParaRPr>
          </a:p>
        </p:txBody>
      </p:sp>
    </p:spTree>
    <p:extLst>
      <p:ext uri="{BB962C8B-B14F-4D97-AF65-F5344CB8AC3E}">
        <p14:creationId xmlns:p14="http://schemas.microsoft.com/office/powerpoint/2010/main" val="386302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Procedures for Decreasing Time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fontScale="92500" lnSpcReduction="20000"/>
          </a:bodyPr>
          <a:lstStyle/>
          <a:p>
            <a:r>
              <a:rPr lang="en-US" i="1" dirty="0"/>
              <a:t>C.20.3.a. An employee </a:t>
            </a:r>
            <a:r>
              <a:rPr lang="en-US" i="1" u="sng" dirty="0"/>
              <a:t>with a previous or current continuing full-time appointment </a:t>
            </a:r>
            <a:r>
              <a:rPr lang="en-US" i="1" dirty="0"/>
              <a:t>to the staff of the District may, without prejudice to that appointment, request a part-time assignment, specifying the fraction of time requested, and the length of time, not to exceed one (1) year, for which the part-time assignment is requested. The Board shall not unreasonably refuse such a request.</a:t>
            </a:r>
            <a:endParaRPr lang="en-CA" dirty="0"/>
          </a:p>
          <a:p>
            <a:pPr marL="0" indent="0">
              <a:buNone/>
            </a:pPr>
            <a:endParaRPr lang="en-CA" dirty="0"/>
          </a:p>
          <a:p>
            <a:r>
              <a:rPr lang="en-US" dirty="0"/>
              <a:t>A request to reduce time may be made at any time during the year and shall not be unreasonably denied. However, the ability to increase FTE will be in accordance with the process for increasing time.</a:t>
            </a:r>
            <a:endParaRPr lang="en-CA" dirty="0"/>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1570446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Consolidation of Time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fontScale="92500" lnSpcReduction="20000"/>
          </a:bodyPr>
          <a:lstStyle/>
          <a:p>
            <a:r>
              <a:rPr lang="en-CA" dirty="0"/>
              <a:t>Upon the request of the member to the Union, there may be a possibility to consolidate their entire FTE at one worksite. Conditions for agreement include:</a:t>
            </a:r>
          </a:p>
          <a:p>
            <a:pPr marL="0" indent="0">
              <a:buNone/>
            </a:pPr>
            <a:endParaRPr lang="en-CA" dirty="0"/>
          </a:p>
          <a:p>
            <a:pPr lvl="1"/>
            <a:r>
              <a:rPr lang="en-CA" dirty="0"/>
              <a:t>Time is available at the worksite.</a:t>
            </a:r>
          </a:p>
          <a:p>
            <a:pPr lvl="1"/>
            <a:r>
              <a:rPr lang="en-CA" dirty="0"/>
              <a:t>All other increases of time have been granted at that site, including increases for members who have not been full time in the past.</a:t>
            </a:r>
          </a:p>
          <a:p>
            <a:pPr lvl="1"/>
            <a:r>
              <a:rPr lang="en-CA" dirty="0"/>
              <a:t>The Board and the Union agree to a without prejudice agreement.</a:t>
            </a:r>
          </a:p>
          <a:p>
            <a:endParaRPr lang="en-CA" dirty="0"/>
          </a:p>
          <a:p>
            <a:r>
              <a:rPr lang="en-CA" dirty="0"/>
              <a:t>You should contact the VEAES office to make this request.</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347443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School Organization: Who to include?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456513"/>
            <a:ext cx="8018961" cy="4710111"/>
          </a:xfrm>
        </p:spPr>
        <p:txBody>
          <a:bodyPr>
            <a:normAutofit/>
          </a:bodyPr>
          <a:lstStyle/>
          <a:p>
            <a:pPr marL="0" indent="0">
              <a:buNone/>
            </a:pPr>
            <a:r>
              <a:rPr lang="en-CA" b="1" dirty="0">
                <a:solidFill>
                  <a:schemeClr val="accent6"/>
                </a:solidFill>
              </a:rPr>
              <a:t>Who to organize into your school organization</a:t>
            </a:r>
            <a:endParaRPr lang="en-CA" dirty="0">
              <a:solidFill>
                <a:schemeClr val="accent6"/>
              </a:solidFill>
            </a:endParaRPr>
          </a:p>
          <a:p>
            <a:pPr lvl="0"/>
            <a:r>
              <a:rPr lang="en-CA" dirty="0"/>
              <a:t>Teachers who have posted into continuing positions in your school</a:t>
            </a:r>
          </a:p>
          <a:p>
            <a:pPr lvl="0"/>
            <a:r>
              <a:rPr lang="en-CA" dirty="0"/>
              <a:t>Teachers who are on leaves for less than one year</a:t>
            </a:r>
          </a:p>
          <a:p>
            <a:pPr lvl="0"/>
            <a:r>
              <a:rPr lang="en-CA" dirty="0"/>
              <a:t>Teachers on Maternity Leave with continuing contracts</a:t>
            </a:r>
          </a:p>
          <a:p>
            <a:pPr lvl="0"/>
            <a:r>
              <a:rPr lang="en-CA" dirty="0"/>
              <a:t>Teachers on Parental Leave returning in less than one year</a:t>
            </a:r>
          </a:p>
          <a:p>
            <a:pPr lvl="0"/>
            <a:r>
              <a:rPr lang="en-CA" dirty="0"/>
              <a:t>Teachers who have reduced their time not exceeding one year</a:t>
            </a:r>
          </a:p>
          <a:p>
            <a:pPr marL="0" indent="0">
              <a:buNone/>
            </a:pPr>
            <a:endParaRPr lang="en-CA" dirty="0"/>
          </a:p>
          <a:p>
            <a:pPr lvl="0"/>
            <a:endParaRPr lang="en-CA" dirty="0"/>
          </a:p>
        </p:txBody>
      </p:sp>
    </p:spTree>
    <p:extLst>
      <p:ext uri="{BB962C8B-B14F-4D97-AF65-F5344CB8AC3E}">
        <p14:creationId xmlns:p14="http://schemas.microsoft.com/office/powerpoint/2010/main" val="161614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51AA-3019-D434-540F-8E133E7ADD19}"/>
              </a:ext>
            </a:extLst>
          </p:cNvPr>
          <p:cNvSpPr>
            <a:spLocks noGrp="1"/>
          </p:cNvSpPr>
          <p:nvPr>
            <p:ph type="title"/>
          </p:nvPr>
        </p:nvSpPr>
        <p:spPr/>
        <p:txBody>
          <a:bodyPr>
            <a:normAutofit/>
          </a:bodyPr>
          <a:lstStyle/>
          <a:p>
            <a:pPr algn="ctr"/>
            <a:r>
              <a:rPr lang="en-CA" sz="3600" dirty="0">
                <a:solidFill>
                  <a:schemeClr val="accent6"/>
                </a:solidFill>
                <a:latin typeface="Franklin Gothic Demi" panose="020B0703020102020204" pitchFamily="34" charset="0"/>
                <a:ea typeface="+mn-ea"/>
                <a:cs typeface="+mn-cs"/>
              </a:rPr>
              <a:t>School Organization: Who to exclude?</a:t>
            </a:r>
            <a:endParaRPr lang="en-CA" sz="3600" dirty="0"/>
          </a:p>
        </p:txBody>
      </p:sp>
      <p:sp>
        <p:nvSpPr>
          <p:cNvPr id="3" name="Content Placeholder 2">
            <a:extLst>
              <a:ext uri="{FF2B5EF4-FFF2-40B4-BE49-F238E27FC236}">
                <a16:creationId xmlns:a16="http://schemas.microsoft.com/office/drawing/2014/main" id="{A5B72605-DE1B-253A-CCF8-36B666AC6A25}"/>
              </a:ext>
            </a:extLst>
          </p:cNvPr>
          <p:cNvSpPr>
            <a:spLocks noGrp="1"/>
          </p:cNvSpPr>
          <p:nvPr>
            <p:ph idx="1"/>
          </p:nvPr>
        </p:nvSpPr>
        <p:spPr>
          <a:xfrm>
            <a:off x="760911" y="1456657"/>
            <a:ext cx="7886700" cy="4351338"/>
          </a:xfrm>
        </p:spPr>
        <p:txBody>
          <a:bodyPr/>
          <a:lstStyle/>
          <a:p>
            <a:pPr marL="0" indent="0">
              <a:buNone/>
            </a:pPr>
            <a:r>
              <a:rPr lang="en-CA" b="1" dirty="0">
                <a:solidFill>
                  <a:schemeClr val="accent6"/>
                </a:solidFill>
              </a:rPr>
              <a:t>Who is excluded from your school organization?</a:t>
            </a:r>
            <a:endParaRPr lang="en-CA" dirty="0">
              <a:solidFill>
                <a:schemeClr val="accent6"/>
              </a:solidFill>
            </a:endParaRPr>
          </a:p>
          <a:p>
            <a:pPr lvl="0"/>
            <a:r>
              <a:rPr lang="en-CA" dirty="0"/>
              <a:t>TTOCs covering extended leaves</a:t>
            </a:r>
          </a:p>
          <a:p>
            <a:pPr lvl="0"/>
            <a:r>
              <a:rPr lang="en-CA" dirty="0"/>
              <a:t>Teachers on temporary contracts who have converted to continuing status</a:t>
            </a:r>
          </a:p>
          <a:p>
            <a:pPr lvl="0"/>
            <a:r>
              <a:rPr lang="en-CA" dirty="0"/>
              <a:t>Teachers who are on Personal Leave for one year or longer</a:t>
            </a:r>
          </a:p>
          <a:p>
            <a:pPr lvl="0"/>
            <a:r>
              <a:rPr lang="en-CA" dirty="0"/>
              <a:t>Teachers on Medical Leave for more than one year*</a:t>
            </a:r>
          </a:p>
          <a:p>
            <a:pPr lvl="0"/>
            <a:r>
              <a:rPr lang="en-CA" dirty="0"/>
              <a:t>Any teachers who submitted a commit to transfer card (vacate card) prior to March 15</a:t>
            </a:r>
          </a:p>
          <a:p>
            <a:endParaRPr lang="en-CA" dirty="0"/>
          </a:p>
        </p:txBody>
      </p:sp>
      <p:sp>
        <p:nvSpPr>
          <p:cNvPr id="4" name="TextBox 3">
            <a:extLst>
              <a:ext uri="{FF2B5EF4-FFF2-40B4-BE49-F238E27FC236}">
                <a16:creationId xmlns:a16="http://schemas.microsoft.com/office/drawing/2014/main" id="{7258D92A-080A-BF5E-2518-F25734CBDC66}"/>
              </a:ext>
            </a:extLst>
          </p:cNvPr>
          <p:cNvSpPr txBox="1"/>
          <p:nvPr/>
        </p:nvSpPr>
        <p:spPr>
          <a:xfrm>
            <a:off x="496389" y="5943600"/>
            <a:ext cx="8798312" cy="646331"/>
          </a:xfrm>
          <a:prstGeom prst="rect">
            <a:avLst/>
          </a:prstGeom>
          <a:noFill/>
        </p:spPr>
        <p:txBody>
          <a:bodyPr wrap="square" rtlCol="0">
            <a:spAutoFit/>
          </a:bodyPr>
          <a:lstStyle/>
          <a:p>
            <a:pPr marL="0" lvl="0" indent="0">
              <a:buNone/>
            </a:pPr>
            <a:r>
              <a:rPr lang="en-CA" dirty="0"/>
              <a:t>*They have a right to return to the site where they took leave from, which may trigger a surplus.</a:t>
            </a:r>
          </a:p>
        </p:txBody>
      </p:sp>
    </p:spTree>
    <p:extLst>
      <p:ext uri="{BB962C8B-B14F-4D97-AF65-F5344CB8AC3E}">
        <p14:creationId xmlns:p14="http://schemas.microsoft.com/office/powerpoint/2010/main" val="256417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E.26 Transfer Because of Surplus Staffing</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fontScale="92500" lnSpcReduction="20000"/>
          </a:bodyPr>
          <a:lstStyle/>
          <a:p>
            <a:pPr marL="0" indent="0">
              <a:buNone/>
            </a:pPr>
            <a:r>
              <a:rPr lang="en-US" b="1" dirty="0">
                <a:solidFill>
                  <a:schemeClr val="accent6"/>
                </a:solidFill>
              </a:rPr>
              <a:t>Who is determined surplus to the site?</a:t>
            </a:r>
          </a:p>
          <a:p>
            <a:r>
              <a:rPr lang="en-US" dirty="0"/>
              <a:t>Extra staffing beyond allocation beginning with the person(s) with least seniority.</a:t>
            </a:r>
          </a:p>
          <a:p>
            <a:r>
              <a:rPr lang="en-CA" dirty="0"/>
              <a:t>A teacher working at multiple sites who is declared surplus at one site will no longer have a position at any site. They will be considered surplus for their entire assignment.</a:t>
            </a:r>
          </a:p>
          <a:p>
            <a:r>
              <a:rPr lang="en-CA" dirty="0"/>
              <a:t> A more senior teacher could voluntarily accept being declared surplus and that would affect (or negate) the impact of surplus staffing on the least senior teacher(s) at the site.</a:t>
            </a:r>
          </a:p>
          <a:p>
            <a:r>
              <a:rPr lang="en-CA" dirty="0"/>
              <a:t>Note: </a:t>
            </a:r>
            <a:r>
              <a:rPr lang="en-US" dirty="0"/>
              <a:t>A teacher who is declared surplus participates in Spring Transfer as a Category “C”</a:t>
            </a:r>
          </a:p>
          <a:p>
            <a:endParaRPr lang="en-CA" dirty="0"/>
          </a:p>
          <a:p>
            <a:endParaRPr lang="en-US" dirty="0"/>
          </a:p>
          <a:p>
            <a:endParaRPr lang="en-US" dirty="0"/>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3989571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rPr>
              <a:t>Staffing </a:t>
            </a:r>
            <a:br>
              <a:rPr lang="en-CA" sz="3600" dirty="0">
                <a:solidFill>
                  <a:schemeClr val="accent6"/>
                </a:solidFill>
                <a:latin typeface="Franklin Gothic Demi" panose="020B0703020102020204" pitchFamily="34" charset="0"/>
              </a:rPr>
            </a:br>
            <a:r>
              <a:rPr lang="en-CA" sz="3600" dirty="0">
                <a:solidFill>
                  <a:schemeClr val="accent6"/>
                </a:solidFill>
                <a:latin typeface="Franklin Gothic Demi" panose="020B0703020102020204" pitchFamily="34" charset="0"/>
              </a:rPr>
              <a:t>Entitlement </a:t>
            </a:r>
            <a:endParaRPr lang="en-CA" sz="3600" dirty="0">
              <a:solidFill>
                <a:schemeClr val="accent6"/>
              </a:solidFill>
              <a:latin typeface="Franklin Gothic Demi" panose="020B0703020102020204" pitchFamily="34" charset="0"/>
              <a:ea typeface="+mn-ea"/>
              <a:cs typeface="+mn-cs"/>
            </a:endParaRPr>
          </a:p>
        </p:txBody>
      </p:sp>
      <p:pic>
        <p:nvPicPr>
          <p:cNvPr id="8" name="Picture 7">
            <a:extLst>
              <a:ext uri="{FF2B5EF4-FFF2-40B4-BE49-F238E27FC236}">
                <a16:creationId xmlns:a16="http://schemas.microsoft.com/office/drawing/2014/main" id="{DC1ABC05-6473-98C2-947B-DC6BCE894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985" y="396874"/>
            <a:ext cx="4572000" cy="6096000"/>
          </a:xfrm>
          <a:prstGeom prst="rect">
            <a:avLst/>
          </a:prstGeom>
        </p:spPr>
      </p:pic>
    </p:spTree>
    <p:extLst>
      <p:ext uri="{BB962C8B-B14F-4D97-AF65-F5344CB8AC3E}">
        <p14:creationId xmlns:p14="http://schemas.microsoft.com/office/powerpoint/2010/main" val="47182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Staffing Entitlement </a:t>
            </a:r>
          </a:p>
        </p:txBody>
      </p:sp>
      <p:pic>
        <p:nvPicPr>
          <p:cNvPr id="4" name="Picture 3">
            <a:extLst>
              <a:ext uri="{FF2B5EF4-FFF2-40B4-BE49-F238E27FC236}">
                <a16:creationId xmlns:a16="http://schemas.microsoft.com/office/drawing/2014/main" id="{A9B14A3C-964A-8164-9762-C36F2EE2D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37" y="2055244"/>
            <a:ext cx="3194649" cy="2395987"/>
          </a:xfrm>
          <a:prstGeom prst="rect">
            <a:avLst/>
          </a:prstGeom>
        </p:spPr>
      </p:pic>
      <p:pic>
        <p:nvPicPr>
          <p:cNvPr id="13" name="Picture 12">
            <a:extLst>
              <a:ext uri="{FF2B5EF4-FFF2-40B4-BE49-F238E27FC236}">
                <a16:creationId xmlns:a16="http://schemas.microsoft.com/office/drawing/2014/main" id="{09B2ACE5-A7C7-C9DE-BA50-420B1D14A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110" y="1027907"/>
            <a:ext cx="3900218" cy="5200291"/>
          </a:xfrm>
          <a:prstGeom prst="rect">
            <a:avLst/>
          </a:prstGeom>
        </p:spPr>
      </p:pic>
    </p:spTree>
    <p:extLst>
      <p:ext uri="{BB962C8B-B14F-4D97-AF65-F5344CB8AC3E}">
        <p14:creationId xmlns:p14="http://schemas.microsoft.com/office/powerpoint/2010/main" val="1224749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45BCD-951E-5F0B-C49D-93718A60E2D5}"/>
              </a:ext>
            </a:extLst>
          </p:cNvPr>
          <p:cNvSpPr>
            <a:spLocks noGrp="1"/>
          </p:cNvSpPr>
          <p:nvPr>
            <p:ph idx="1"/>
          </p:nvPr>
        </p:nvSpPr>
        <p:spPr>
          <a:xfrm>
            <a:off x="628650" y="1253331"/>
            <a:ext cx="7886700" cy="4351338"/>
          </a:xfrm>
        </p:spPr>
        <p:txBody>
          <a:bodyPr>
            <a:normAutofit/>
          </a:bodyPr>
          <a:lstStyle/>
          <a:p>
            <a:pPr marL="0" indent="0" algn="ctr">
              <a:buNone/>
            </a:pPr>
            <a:r>
              <a:rPr lang="en-US" sz="6600" b="1" dirty="0">
                <a:solidFill>
                  <a:srgbClr val="67A541"/>
                </a:solidFill>
              </a:rPr>
              <a:t>Unused Remedy</a:t>
            </a:r>
          </a:p>
          <a:p>
            <a:pPr marL="0" indent="0" algn="ctr">
              <a:buNone/>
            </a:pPr>
            <a:endParaRPr lang="en-US" sz="6600" b="1" dirty="0">
              <a:solidFill>
                <a:srgbClr val="67A541"/>
              </a:solidFill>
            </a:endParaRPr>
          </a:p>
          <a:p>
            <a:r>
              <a:rPr lang="en-US" sz="4000" b="1" dirty="0">
                <a:solidFill>
                  <a:srgbClr val="67A541"/>
                </a:solidFill>
              </a:rPr>
              <a:t>Tentative </a:t>
            </a:r>
            <a:r>
              <a:rPr lang="en-US" sz="4000" b="1" dirty="0">
                <a:solidFill>
                  <a:srgbClr val="67A541"/>
                </a:solidFill>
                <a:hlinkClick r:id="rId3"/>
              </a:rPr>
              <a:t>LOU</a:t>
            </a:r>
            <a:r>
              <a:rPr lang="en-US" sz="4000" b="1" dirty="0">
                <a:solidFill>
                  <a:srgbClr val="67A541"/>
                </a:solidFill>
              </a:rPr>
              <a:t> to settle how the outstanding 2022-23, 2023-24 remedy time will be used</a:t>
            </a:r>
            <a:endParaRPr lang="en-CA" sz="4000" b="1" dirty="0">
              <a:solidFill>
                <a:srgbClr val="67A541"/>
              </a:solidFill>
            </a:endParaRPr>
          </a:p>
        </p:txBody>
      </p:sp>
    </p:spTree>
    <p:extLst>
      <p:ext uri="{BB962C8B-B14F-4D97-AF65-F5344CB8AC3E}">
        <p14:creationId xmlns:p14="http://schemas.microsoft.com/office/powerpoint/2010/main" val="414434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Surplus: Example 1</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a:bodyPr>
          <a:lstStyle/>
          <a:p>
            <a:pPr marL="0" indent="0">
              <a:buNone/>
            </a:pPr>
            <a:r>
              <a:rPr lang="en-US" dirty="0"/>
              <a:t>Example 1 (no one to surplus)</a:t>
            </a:r>
          </a:p>
          <a:p>
            <a:pPr marL="0" indent="0">
              <a:buNone/>
            </a:pPr>
            <a:endParaRPr lang="en-US" dirty="0"/>
          </a:p>
          <a:p>
            <a:pPr marL="0" indent="0">
              <a:buNone/>
            </a:pPr>
            <a:r>
              <a:rPr lang="en-US" dirty="0">
                <a:solidFill>
                  <a:schemeClr val="accent6"/>
                </a:solidFill>
              </a:rPr>
              <a:t>18.6 FTE </a:t>
            </a:r>
            <a:r>
              <a:rPr lang="en-US" dirty="0"/>
              <a:t>staffing to school with 18.0 FTE teachers to organize</a:t>
            </a:r>
          </a:p>
          <a:p>
            <a:pPr marL="0" indent="0">
              <a:buNone/>
            </a:pPr>
            <a:r>
              <a:rPr lang="en-US" dirty="0"/>
              <a:t> </a:t>
            </a:r>
          </a:p>
          <a:p>
            <a:pPr marL="0" indent="0">
              <a:buNone/>
            </a:pPr>
            <a:r>
              <a:rPr lang="en-US" dirty="0">
                <a:solidFill>
                  <a:schemeClr val="accent6"/>
                </a:solidFill>
              </a:rPr>
              <a:t>  18.6 FTE		</a:t>
            </a:r>
          </a:p>
          <a:p>
            <a:pPr marL="0" indent="0">
              <a:buNone/>
            </a:pPr>
            <a:r>
              <a:rPr lang="en-US" u="sng" dirty="0">
                <a:solidFill>
                  <a:schemeClr val="accent6"/>
                </a:solidFill>
              </a:rPr>
              <a:t>–18.0 FTE</a:t>
            </a:r>
            <a:r>
              <a:rPr lang="en-US" dirty="0"/>
              <a:t>		</a:t>
            </a:r>
          </a:p>
          <a:p>
            <a:pPr marL="0" indent="0">
              <a:buNone/>
            </a:pPr>
            <a:r>
              <a:rPr lang="en-US" dirty="0"/>
              <a:t>    </a:t>
            </a:r>
            <a:r>
              <a:rPr lang="en-US" dirty="0">
                <a:solidFill>
                  <a:schemeClr val="accent6"/>
                </a:solidFill>
              </a:rPr>
              <a:t>0.6 FTE </a:t>
            </a:r>
            <a:r>
              <a:rPr lang="en-US" dirty="0"/>
              <a:t>which is used to fulfill any request to increase time at the school or to generate a posting</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121185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EFD2-AF34-4E9C-BBB7-A16D4A6D069A}"/>
              </a:ext>
            </a:extLst>
          </p:cNvPr>
          <p:cNvSpPr>
            <a:spLocks noGrp="1"/>
          </p:cNvSpPr>
          <p:nvPr>
            <p:ph type="title"/>
          </p:nvPr>
        </p:nvSpPr>
        <p:spPr/>
        <p:txBody>
          <a:bodyPr/>
          <a:lstStyle/>
          <a:p>
            <a:r>
              <a:rPr lang="en-US" b="1" dirty="0">
                <a:solidFill>
                  <a:srgbClr val="65A240"/>
                </a:solidFill>
              </a:rPr>
              <a:t>Spring Transfer 2025 Timeline</a:t>
            </a:r>
            <a:r>
              <a:rPr lang="en-US" dirty="0">
                <a:solidFill>
                  <a:srgbClr val="67A541"/>
                </a:solidFill>
              </a:rPr>
              <a:t>	</a:t>
            </a:r>
            <a:endParaRPr lang="en-CA" dirty="0">
              <a:solidFill>
                <a:srgbClr val="67A541"/>
              </a:solidFill>
            </a:endParaRPr>
          </a:p>
        </p:txBody>
      </p:sp>
      <p:sp>
        <p:nvSpPr>
          <p:cNvPr id="3" name="Content Placeholder 2">
            <a:extLst>
              <a:ext uri="{FF2B5EF4-FFF2-40B4-BE49-F238E27FC236}">
                <a16:creationId xmlns:a16="http://schemas.microsoft.com/office/drawing/2014/main" id="{3BA4576E-E11A-45AD-8DD0-987A06B42D06}"/>
              </a:ext>
            </a:extLst>
          </p:cNvPr>
          <p:cNvSpPr>
            <a:spLocks noGrp="1"/>
          </p:cNvSpPr>
          <p:nvPr>
            <p:ph idx="1"/>
          </p:nvPr>
        </p:nvSpPr>
        <p:spPr>
          <a:xfrm>
            <a:off x="457200" y="1825625"/>
            <a:ext cx="8458200" cy="4351338"/>
          </a:xfrm>
        </p:spPr>
        <p:txBody>
          <a:bodyPr/>
          <a:lstStyle/>
          <a:p>
            <a:pPr marL="0" indent="0">
              <a:buNone/>
            </a:pPr>
            <a:r>
              <a:rPr lang="en-US" dirty="0"/>
              <a:t>Complete:</a:t>
            </a:r>
          </a:p>
          <a:p>
            <a:pPr marL="0" indent="0">
              <a:buNone/>
            </a:pPr>
            <a:r>
              <a:rPr lang="en-US" dirty="0">
                <a:solidFill>
                  <a:srgbClr val="65A240"/>
                </a:solidFill>
              </a:rPr>
              <a:t>March 15</a:t>
            </a:r>
          </a:p>
          <a:p>
            <a:pPr lvl="1"/>
            <a:r>
              <a:rPr lang="en-US" sz="2800" dirty="0"/>
              <a:t>Deadline for vacate cards </a:t>
            </a:r>
          </a:p>
          <a:p>
            <a:pPr marL="0" indent="0">
              <a:buNone/>
            </a:pPr>
            <a:r>
              <a:rPr lang="en-US" dirty="0">
                <a:solidFill>
                  <a:srgbClr val="65A240"/>
                </a:solidFill>
              </a:rPr>
              <a:t>March 31</a:t>
            </a:r>
          </a:p>
          <a:p>
            <a:pPr lvl="1"/>
            <a:r>
              <a:rPr lang="en-US" sz="2800" dirty="0"/>
              <a:t>Notification to return from leave </a:t>
            </a:r>
          </a:p>
          <a:p>
            <a:pPr lvl="1"/>
            <a:r>
              <a:rPr lang="en-US" sz="2800" dirty="0"/>
              <a:t>Deadline for applications for 1+ year leave </a:t>
            </a:r>
          </a:p>
          <a:p>
            <a:pPr lvl="1"/>
            <a:r>
              <a:rPr lang="en-US" sz="2800" dirty="0"/>
              <a:t>Application for parenthood leave </a:t>
            </a:r>
          </a:p>
          <a:p>
            <a:pPr lvl="1"/>
            <a:r>
              <a:rPr lang="en-US" sz="2800" dirty="0"/>
              <a:t>Courtesy notification to change FTE</a:t>
            </a:r>
            <a:r>
              <a:rPr lang="en-US" dirty="0"/>
              <a:t> </a:t>
            </a:r>
          </a:p>
          <a:p>
            <a:pPr marL="0" indent="0">
              <a:buNone/>
            </a:pPr>
            <a:endParaRPr lang="en-CA" dirty="0"/>
          </a:p>
        </p:txBody>
      </p:sp>
    </p:spTree>
    <p:extLst>
      <p:ext uri="{BB962C8B-B14F-4D97-AF65-F5344CB8AC3E}">
        <p14:creationId xmlns:p14="http://schemas.microsoft.com/office/powerpoint/2010/main" val="270224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Surplus: Example 2</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a:bodyPr>
          <a:lstStyle/>
          <a:p>
            <a:pPr marL="0" indent="0">
              <a:buNone/>
            </a:pPr>
            <a:r>
              <a:rPr lang="en-US" dirty="0"/>
              <a:t>Example 2 (surplus situation)</a:t>
            </a:r>
          </a:p>
          <a:p>
            <a:pPr marL="0" indent="0">
              <a:buNone/>
            </a:pPr>
            <a:endParaRPr lang="en-US" dirty="0"/>
          </a:p>
          <a:p>
            <a:pPr marL="0" indent="0">
              <a:buNone/>
            </a:pPr>
            <a:r>
              <a:rPr lang="en-US" dirty="0">
                <a:solidFill>
                  <a:schemeClr val="accent6"/>
                </a:solidFill>
              </a:rPr>
              <a:t>17.4 FTE </a:t>
            </a:r>
            <a:r>
              <a:rPr lang="en-US" dirty="0"/>
              <a:t>allocated to school with 18.0 FTE teachers to organize</a:t>
            </a:r>
          </a:p>
          <a:p>
            <a:pPr marL="0" indent="0">
              <a:buNone/>
            </a:pPr>
            <a:r>
              <a:rPr lang="en-US" dirty="0"/>
              <a:t>		</a:t>
            </a:r>
          </a:p>
          <a:p>
            <a:pPr marL="0" indent="0">
              <a:buNone/>
            </a:pPr>
            <a:r>
              <a:rPr lang="en-US" dirty="0">
                <a:solidFill>
                  <a:schemeClr val="accent6"/>
                </a:solidFill>
              </a:rPr>
              <a:t>  17.4 FTE 		</a:t>
            </a:r>
          </a:p>
          <a:p>
            <a:pPr marL="0" indent="0">
              <a:buNone/>
            </a:pPr>
            <a:r>
              <a:rPr lang="en-US" u="sng" dirty="0">
                <a:solidFill>
                  <a:schemeClr val="accent6"/>
                </a:solidFill>
              </a:rPr>
              <a:t>–18.0 FTE	</a:t>
            </a:r>
            <a:r>
              <a:rPr lang="en-US" dirty="0">
                <a:solidFill>
                  <a:schemeClr val="accent6"/>
                </a:solidFill>
              </a:rPr>
              <a:t>	</a:t>
            </a:r>
          </a:p>
          <a:p>
            <a:pPr marL="0" indent="0">
              <a:buNone/>
            </a:pPr>
            <a:r>
              <a:rPr lang="en-US" dirty="0">
                <a:solidFill>
                  <a:schemeClr val="accent6"/>
                </a:solidFill>
              </a:rPr>
              <a:t>   (0.6) FTE </a:t>
            </a:r>
            <a:r>
              <a:rPr lang="en-US" dirty="0"/>
              <a:t>means there is a surplus amount of teachers at the school</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2068909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32E8BF5-D9C1-457E-8F41-B67A6A37B758}"/>
              </a:ext>
            </a:extLst>
          </p:cNvPr>
          <p:cNvSpPr/>
          <p:nvPr/>
        </p:nvSpPr>
        <p:spPr>
          <a:xfrm>
            <a:off x="6022458" y="369578"/>
            <a:ext cx="1674185" cy="16399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a:xfrm>
            <a:off x="810294" y="382670"/>
            <a:ext cx="7886700" cy="1325563"/>
          </a:xfrm>
        </p:spPr>
        <p:txBody>
          <a:bodyPr>
            <a:normAutofit/>
          </a:bodyPr>
          <a:lstStyle/>
          <a:p>
            <a:r>
              <a:rPr lang="en-CA" sz="3600" dirty="0">
                <a:solidFill>
                  <a:schemeClr val="accent6"/>
                </a:solidFill>
                <a:latin typeface="Franklin Gothic Demi" panose="020B0703020102020204" pitchFamily="34" charset="0"/>
                <a:ea typeface="+mn-ea"/>
                <a:cs typeface="+mn-cs"/>
              </a:rPr>
              <a:t>Surplus: Example 2</a:t>
            </a:r>
          </a:p>
        </p:txBody>
      </p:sp>
      <p:sp>
        <p:nvSpPr>
          <p:cNvPr id="4" name="TextBox 3">
            <a:extLst>
              <a:ext uri="{FF2B5EF4-FFF2-40B4-BE49-F238E27FC236}">
                <a16:creationId xmlns:a16="http://schemas.microsoft.com/office/drawing/2014/main" id="{0FF9E0C1-7841-4B4F-B646-DEA1FE076DDB}"/>
              </a:ext>
            </a:extLst>
          </p:cNvPr>
          <p:cNvSpPr txBox="1"/>
          <p:nvPr/>
        </p:nvSpPr>
        <p:spPr>
          <a:xfrm>
            <a:off x="6217829" y="628386"/>
            <a:ext cx="1586470" cy="923330"/>
          </a:xfrm>
          <a:prstGeom prst="rect">
            <a:avLst/>
          </a:prstGeom>
          <a:noFill/>
        </p:spPr>
        <p:txBody>
          <a:bodyPr wrap="square" rtlCol="0">
            <a:spAutoFit/>
          </a:bodyPr>
          <a:lstStyle/>
          <a:p>
            <a:r>
              <a:rPr lang="en-US" b="1" dirty="0">
                <a:solidFill>
                  <a:schemeClr val="accent6"/>
                </a:solidFill>
              </a:rPr>
              <a:t>  17.4 FTE 	</a:t>
            </a:r>
          </a:p>
          <a:p>
            <a:r>
              <a:rPr lang="en-US" b="1" u="sng" dirty="0">
                <a:solidFill>
                  <a:schemeClr val="accent6"/>
                </a:solidFill>
              </a:rPr>
              <a:t>–18.0 FTE	</a:t>
            </a:r>
            <a:r>
              <a:rPr lang="en-US" b="1" dirty="0">
                <a:solidFill>
                  <a:schemeClr val="accent6"/>
                </a:solidFill>
              </a:rPr>
              <a:t>	</a:t>
            </a:r>
          </a:p>
          <a:p>
            <a:r>
              <a:rPr lang="en-US" b="1" dirty="0">
                <a:solidFill>
                  <a:schemeClr val="accent6"/>
                </a:solidFill>
              </a:rPr>
              <a:t>   (0.6) FTE</a:t>
            </a:r>
            <a:endParaRPr lang="en-CA" b="1" dirty="0"/>
          </a:p>
        </p:txBody>
      </p:sp>
      <p:graphicFrame>
        <p:nvGraphicFramePr>
          <p:cNvPr id="12" name="Table 12">
            <a:extLst>
              <a:ext uri="{FF2B5EF4-FFF2-40B4-BE49-F238E27FC236}">
                <a16:creationId xmlns:a16="http://schemas.microsoft.com/office/drawing/2014/main" id="{CF9A655B-328D-49B3-918B-12A983A9923B}"/>
              </a:ext>
            </a:extLst>
          </p:cNvPr>
          <p:cNvGraphicFramePr>
            <a:graphicFrameLocks noGrp="1"/>
          </p:cNvGraphicFramePr>
          <p:nvPr>
            <p:extLst>
              <p:ext uri="{D42A27DB-BD31-4B8C-83A1-F6EECF244321}">
                <p14:modId xmlns:p14="http://schemas.microsoft.com/office/powerpoint/2010/main" val="1385202427"/>
              </p:ext>
            </p:extLst>
          </p:nvPr>
        </p:nvGraphicFramePr>
        <p:xfrm>
          <a:off x="783267" y="1604367"/>
          <a:ext cx="7340007" cy="4424292"/>
        </p:xfrm>
        <a:graphic>
          <a:graphicData uri="http://schemas.openxmlformats.org/drawingml/2006/table">
            <a:tbl>
              <a:tblPr firstRow="1" bandRow="1">
                <a:tableStyleId>{93296810-A885-4BE3-A3E7-6D5BEEA58F35}</a:tableStyleId>
              </a:tblPr>
              <a:tblGrid>
                <a:gridCol w="3501632">
                  <a:extLst>
                    <a:ext uri="{9D8B030D-6E8A-4147-A177-3AD203B41FA5}">
                      <a16:colId xmlns:a16="http://schemas.microsoft.com/office/drawing/2014/main" val="2999898693"/>
                    </a:ext>
                  </a:extLst>
                </a:gridCol>
                <a:gridCol w="3838375">
                  <a:extLst>
                    <a:ext uri="{9D8B030D-6E8A-4147-A177-3AD203B41FA5}">
                      <a16:colId xmlns:a16="http://schemas.microsoft.com/office/drawing/2014/main" val="26423889"/>
                    </a:ext>
                  </a:extLst>
                </a:gridCol>
              </a:tblGrid>
              <a:tr h="516303">
                <a:tc>
                  <a:txBody>
                    <a:bodyPr/>
                    <a:lstStyle/>
                    <a:p>
                      <a:r>
                        <a:rPr lang="en-CA" dirty="0"/>
                        <a:t>Three Scenarios:</a:t>
                      </a:r>
                    </a:p>
                  </a:txBody>
                  <a:tcPr/>
                </a:tc>
                <a:tc>
                  <a:txBody>
                    <a:bodyPr/>
                    <a:lstStyle/>
                    <a:p>
                      <a:r>
                        <a:rPr lang="en-CA" dirty="0"/>
                        <a:t>Results:</a:t>
                      </a:r>
                    </a:p>
                  </a:txBody>
                  <a:tcPr/>
                </a:tc>
                <a:extLst>
                  <a:ext uri="{0D108BD9-81ED-4DB2-BD59-A6C34878D82A}">
                    <a16:rowId xmlns:a16="http://schemas.microsoft.com/office/drawing/2014/main" val="3340989647"/>
                  </a:ext>
                </a:extLst>
              </a:tr>
              <a:tr h="1411218">
                <a:tc>
                  <a:txBody>
                    <a:bodyPr/>
                    <a:lstStyle/>
                    <a:p>
                      <a:r>
                        <a:rPr lang="en-CA" b="1" dirty="0"/>
                        <a:t>1.</a:t>
                      </a:r>
                    </a:p>
                    <a:p>
                      <a:r>
                        <a:rPr lang="en-CA" dirty="0"/>
                        <a:t>Teacher A 1.0 FTE (next lowest)</a:t>
                      </a:r>
                    </a:p>
                    <a:p>
                      <a:r>
                        <a:rPr lang="en-CA" dirty="0"/>
                        <a:t>Teacher B 0.8 FTE (lowest seniority)</a:t>
                      </a:r>
                    </a:p>
                  </a:txBody>
                  <a:tcPr/>
                </a:tc>
                <a:tc>
                  <a:txBody>
                    <a:bodyPr/>
                    <a:lstStyle/>
                    <a:p>
                      <a:r>
                        <a:rPr lang="en-CA" sz="1800" kern="1200" dirty="0">
                          <a:solidFill>
                            <a:schemeClr val="dk1"/>
                          </a:solidFill>
                          <a:effectLst/>
                          <a:latin typeface="+mn-lt"/>
                          <a:ea typeface="+mn-ea"/>
                          <a:cs typeface="+mn-cs"/>
                        </a:rPr>
                        <a:t>Teacher B is declared surplus with 0.2 FTE available to be used to fulfill a request to increase time or generate a posting</a:t>
                      </a:r>
                      <a:endParaRPr lang="en-CA" dirty="0"/>
                    </a:p>
                  </a:txBody>
                  <a:tcPr/>
                </a:tc>
                <a:extLst>
                  <a:ext uri="{0D108BD9-81ED-4DB2-BD59-A6C34878D82A}">
                    <a16:rowId xmlns:a16="http://schemas.microsoft.com/office/drawing/2014/main" val="136536640"/>
                  </a:ext>
                </a:extLst>
              </a:tr>
              <a:tr h="1411218">
                <a:tc>
                  <a:txBody>
                    <a:bodyPr/>
                    <a:lstStyle/>
                    <a:p>
                      <a:r>
                        <a:rPr lang="en-CA" b="1"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Teacher A 1.0 FTE (next lowest)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Teacher B 0.2 FTE (next lowest)</a:t>
                      </a:r>
                    </a:p>
                    <a:p>
                      <a:r>
                        <a:rPr lang="en-CA" dirty="0"/>
                        <a:t>Teacher C 0.2 FTE (lowest seniority)</a:t>
                      </a:r>
                    </a:p>
                  </a:txBody>
                  <a:tcPr/>
                </a:tc>
                <a:tc>
                  <a:txBody>
                    <a:bodyPr/>
                    <a:lstStyle/>
                    <a:p>
                      <a:r>
                        <a:rPr lang="en-CA" sz="1800" kern="1200" dirty="0">
                          <a:solidFill>
                            <a:schemeClr val="dk1"/>
                          </a:solidFill>
                          <a:effectLst/>
                          <a:latin typeface="+mn-lt"/>
                          <a:ea typeface="+mn-ea"/>
                          <a:cs typeface="+mn-cs"/>
                        </a:rPr>
                        <a:t>Teacher A, B and C are declared surplus with 0.8 FTE available to be used to fulfill a request to increase time or generate a posting</a:t>
                      </a:r>
                      <a:endParaRPr lang="en-CA" dirty="0"/>
                    </a:p>
                  </a:txBody>
                  <a:tcPr/>
                </a:tc>
                <a:extLst>
                  <a:ext uri="{0D108BD9-81ED-4DB2-BD59-A6C34878D82A}">
                    <a16:rowId xmlns:a16="http://schemas.microsoft.com/office/drawing/2014/main" val="1843499806"/>
                  </a:ext>
                </a:extLst>
              </a:tr>
              <a:tr h="1085553">
                <a:tc>
                  <a:txBody>
                    <a:bodyPr/>
                    <a:lstStyle/>
                    <a:p>
                      <a:r>
                        <a:rPr lang="en-CA" b="1"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Teacher A 1.0 FTE (next lowest)</a:t>
                      </a:r>
                    </a:p>
                    <a:p>
                      <a:r>
                        <a:rPr lang="en-CA" dirty="0"/>
                        <a:t>Teacher B 0.6 FTE (lowest seniority)</a:t>
                      </a:r>
                    </a:p>
                  </a:txBody>
                  <a:tcPr/>
                </a:tc>
                <a:tc>
                  <a:txBody>
                    <a:bodyPr/>
                    <a:lstStyle/>
                    <a:p>
                      <a:r>
                        <a:rPr lang="en-CA" sz="1800" kern="1200" dirty="0">
                          <a:solidFill>
                            <a:schemeClr val="dk1"/>
                          </a:solidFill>
                          <a:effectLst/>
                          <a:latin typeface="+mn-lt"/>
                          <a:ea typeface="+mn-ea"/>
                          <a:cs typeface="+mn-cs"/>
                        </a:rPr>
                        <a:t>Only teacher B is declared surplus and no extra staffing allocation exists</a:t>
                      </a:r>
                      <a:endParaRPr lang="en-CA" dirty="0"/>
                    </a:p>
                  </a:txBody>
                  <a:tcPr/>
                </a:tc>
                <a:extLst>
                  <a:ext uri="{0D108BD9-81ED-4DB2-BD59-A6C34878D82A}">
                    <a16:rowId xmlns:a16="http://schemas.microsoft.com/office/drawing/2014/main" val="4230830957"/>
                  </a:ext>
                </a:extLst>
              </a:tr>
            </a:tbl>
          </a:graphicData>
        </a:graphic>
      </p:graphicFrame>
    </p:spTree>
    <p:extLst>
      <p:ext uri="{BB962C8B-B14F-4D97-AF65-F5344CB8AC3E}">
        <p14:creationId xmlns:p14="http://schemas.microsoft.com/office/powerpoint/2010/main" val="354447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Example Recommendations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627006"/>
            <a:ext cx="7886700" cy="4865868"/>
          </a:xfrm>
        </p:spPr>
        <p:txBody>
          <a:bodyPr>
            <a:normAutofit fontScale="62500" lnSpcReduction="20000"/>
          </a:bodyPr>
          <a:lstStyle/>
          <a:p>
            <a:pPr lvl="0"/>
            <a:r>
              <a:rPr lang="en-CA" sz="3600" i="1" dirty="0"/>
              <a:t>That where possible, the school be organized with straight grade classes</a:t>
            </a:r>
          </a:p>
          <a:p>
            <a:pPr lvl="0"/>
            <a:r>
              <a:rPr lang="en-CA" sz="3600" i="1" dirty="0"/>
              <a:t>No grade 3/4 split classes</a:t>
            </a:r>
          </a:p>
          <a:p>
            <a:pPr lvl="0"/>
            <a:r>
              <a:rPr lang="en-CA" sz="3600" i="1" dirty="0"/>
              <a:t>That there be no reduction in T-Lib/ESL/LAC time</a:t>
            </a:r>
          </a:p>
          <a:p>
            <a:pPr lvl="0"/>
            <a:r>
              <a:rPr lang="en-CA" sz="3600" i="1" dirty="0"/>
              <a:t>That teachers be placed in preferred assignments by seniority</a:t>
            </a:r>
          </a:p>
          <a:p>
            <a:r>
              <a:rPr lang="en-CA" sz="3600" dirty="0"/>
              <a:t>These recommendations should come to Staff Committee in the form of a motion.</a:t>
            </a:r>
          </a:p>
          <a:p>
            <a:pPr marL="457200" lvl="1" indent="0">
              <a:buNone/>
            </a:pPr>
            <a:r>
              <a:rPr lang="en-CA" sz="3600" dirty="0"/>
              <a:t>Useful stems are:</a:t>
            </a:r>
          </a:p>
          <a:p>
            <a:pPr lvl="1"/>
            <a:r>
              <a:rPr lang="en-CA" sz="3600" u="sng" dirty="0"/>
              <a:t>“THAT VEAES members recommend . . .”</a:t>
            </a:r>
          </a:p>
          <a:p>
            <a:pPr lvl="1"/>
            <a:r>
              <a:rPr lang="en-CA" sz="3600" u="sng" dirty="0"/>
              <a:t>“THAT the following organization be adopted . . .”</a:t>
            </a:r>
          </a:p>
          <a:p>
            <a:pPr lvl="1"/>
            <a:r>
              <a:rPr lang="en-CA" sz="3600" u="sng" dirty="0"/>
              <a:t>“THAT the following principals guide the organization of the school  . . .”</a:t>
            </a:r>
          </a:p>
          <a:p>
            <a:r>
              <a:rPr lang="en-CA" sz="3600" dirty="0"/>
              <a:t>As per Article A.5.5.c.iii(d), the principal needs to give reasons if they disagree with the motion and this will be recorded in the minutes.</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277610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a:xfrm>
            <a:off x="628650" y="127591"/>
            <a:ext cx="7886700" cy="1325563"/>
          </a:xfrm>
        </p:spPr>
        <p:txBody>
          <a:bodyPr>
            <a:normAutofit/>
          </a:bodyPr>
          <a:lstStyle/>
          <a:p>
            <a:r>
              <a:rPr lang="en-CA" sz="3600" dirty="0">
                <a:solidFill>
                  <a:schemeClr val="accent6"/>
                </a:solidFill>
                <a:latin typeface="Franklin Gothic Demi" panose="020B0703020102020204" pitchFamily="34" charset="0"/>
                <a:ea typeface="+mn-ea"/>
                <a:cs typeface="+mn-cs"/>
              </a:rPr>
              <a:t>Sample School Organization</a:t>
            </a:r>
          </a:p>
        </p:txBody>
      </p:sp>
      <p:pic>
        <p:nvPicPr>
          <p:cNvPr id="6" name="Picture 5">
            <a:extLst>
              <a:ext uri="{FF2B5EF4-FFF2-40B4-BE49-F238E27FC236}">
                <a16:creationId xmlns:a16="http://schemas.microsoft.com/office/drawing/2014/main" id="{0D16E61A-F78C-4D94-AC04-6256384EDCD0}"/>
              </a:ext>
            </a:extLst>
          </p:cNvPr>
          <p:cNvPicPr>
            <a:picLocks noChangeAspect="1"/>
          </p:cNvPicPr>
          <p:nvPr/>
        </p:nvPicPr>
        <p:blipFill>
          <a:blip r:embed="rId3"/>
          <a:stretch>
            <a:fillRect/>
          </a:stretch>
        </p:blipFill>
        <p:spPr>
          <a:xfrm>
            <a:off x="1474369" y="1233376"/>
            <a:ext cx="6500679" cy="5497033"/>
          </a:xfrm>
          <a:prstGeom prst="rect">
            <a:avLst/>
          </a:prstGeom>
        </p:spPr>
      </p:pic>
    </p:spTree>
    <p:extLst>
      <p:ext uri="{BB962C8B-B14F-4D97-AF65-F5344CB8AC3E}">
        <p14:creationId xmlns:p14="http://schemas.microsoft.com/office/powerpoint/2010/main" val="426804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Prep Time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627006"/>
            <a:ext cx="7886700" cy="4636634"/>
          </a:xfrm>
        </p:spPr>
        <p:txBody>
          <a:bodyPr>
            <a:normAutofit/>
          </a:bodyPr>
          <a:lstStyle/>
          <a:p>
            <a:pPr lvl="0"/>
            <a:r>
              <a:rPr lang="en-CA" sz="3000" dirty="0"/>
              <a:t>2022-2025 provincial negotiations resulted in 10 minutes of additional prep time for Elementary teachers (total 120 min per week, based on 1.0 FTE)</a:t>
            </a:r>
          </a:p>
          <a:p>
            <a:pPr lvl="0"/>
            <a:r>
              <a:rPr lang="en-CA" sz="3000" dirty="0"/>
              <a:t>VSB position is that the decisions on how prep is provided will belong at the school level – no district directive</a:t>
            </a:r>
          </a:p>
          <a:p>
            <a:pPr lvl="0"/>
            <a:r>
              <a:rPr lang="en-CA" sz="3000" dirty="0"/>
              <a:t>Prep must be provided in meaningful blocks (min 20 min), may impact timetable</a:t>
            </a:r>
          </a:p>
          <a:p>
            <a:pPr lvl="0"/>
            <a:r>
              <a:rPr lang="en-CA" sz="3000" dirty="0"/>
              <a:t>Library / curricular subject areas sensitivity</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866164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School-Based/District Assignments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909011"/>
            <a:ext cx="7886700" cy="4235115"/>
          </a:xfrm>
        </p:spPr>
        <p:txBody>
          <a:bodyPr>
            <a:normAutofit/>
          </a:bodyPr>
          <a:lstStyle/>
          <a:p>
            <a:r>
              <a:rPr lang="en-CA" sz="3200" dirty="0"/>
              <a:t>School Based/District Program assignments will be posted by the individual schools </a:t>
            </a:r>
          </a:p>
          <a:p>
            <a:r>
              <a:rPr lang="en-CA" sz="3200" dirty="0"/>
              <a:t>District assignments do not “belong” to the school for purpose of internal re-organization.  Teachers move if program moves</a:t>
            </a:r>
          </a:p>
          <a:p>
            <a:r>
              <a:rPr lang="en-CA" sz="3200" dirty="0">
                <a:latin typeface="Calibri" panose="020F0502020204030204" pitchFamily="34" charset="0"/>
                <a:cs typeface="Calibri" panose="020F0502020204030204" pitchFamily="34" charset="0"/>
              </a:rPr>
              <a:t>All teachers have the right to access post and fill process</a:t>
            </a:r>
          </a:p>
        </p:txBody>
      </p:sp>
    </p:spTree>
    <p:extLst>
      <p:ext uri="{BB962C8B-B14F-4D97-AF65-F5344CB8AC3E}">
        <p14:creationId xmlns:p14="http://schemas.microsoft.com/office/powerpoint/2010/main" val="131706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School Based/District Assignments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sz="half" idx="1"/>
          </p:nvPr>
        </p:nvSpPr>
        <p:spPr>
          <a:xfrm>
            <a:off x="685800" y="2392068"/>
            <a:ext cx="3886200" cy="3693143"/>
          </a:xfrm>
        </p:spPr>
        <p:txBody>
          <a:bodyPr>
            <a:normAutofit fontScale="32500" lnSpcReduction="20000"/>
          </a:bodyPr>
          <a:lstStyle/>
          <a:p>
            <a:pPr marL="0" indent="0">
              <a:buNone/>
            </a:pPr>
            <a:endParaRPr lang="en-CA" dirty="0"/>
          </a:p>
          <a:p>
            <a:r>
              <a:rPr lang="en-CA" sz="5500" dirty="0"/>
              <a:t>Provincial Resource Programs (Set BC)</a:t>
            </a:r>
          </a:p>
          <a:p>
            <a:r>
              <a:rPr lang="en-CA" sz="5500" dirty="0"/>
              <a:t>G.F. Strong Centre School Programs </a:t>
            </a:r>
          </a:p>
          <a:p>
            <a:r>
              <a:rPr lang="en-CA" sz="5500" dirty="0"/>
              <a:t>B.C. Children’s Hospital School Programs</a:t>
            </a:r>
          </a:p>
          <a:p>
            <a:r>
              <a:rPr lang="en-CA" sz="5500" dirty="0"/>
              <a:t>Sunny Hill School Program</a:t>
            </a:r>
          </a:p>
          <a:p>
            <a:r>
              <a:rPr lang="en-CA" sz="5500" dirty="0"/>
              <a:t>Peak House</a:t>
            </a:r>
          </a:p>
          <a:p>
            <a:r>
              <a:rPr lang="en-CA" sz="5500" dirty="0"/>
              <a:t>Canuck Place</a:t>
            </a:r>
          </a:p>
          <a:p>
            <a:r>
              <a:rPr lang="en-CA" sz="5500" dirty="0"/>
              <a:t>SET BC</a:t>
            </a:r>
          </a:p>
          <a:p>
            <a:r>
              <a:rPr lang="en-CA" sz="5500" dirty="0"/>
              <a:t>Vancouver Learning Network (VLN)</a:t>
            </a:r>
          </a:p>
          <a:p>
            <a:pPr marL="0" indent="0">
              <a:buNone/>
            </a:pPr>
            <a:r>
              <a:rPr lang="en-CA" sz="5000" dirty="0"/>
              <a:t>	</a:t>
            </a:r>
          </a:p>
          <a:p>
            <a:endParaRPr lang="en-CA" sz="5000" dirty="0"/>
          </a:p>
        </p:txBody>
      </p:sp>
      <p:sp>
        <p:nvSpPr>
          <p:cNvPr id="4" name="Content Placeholder 3">
            <a:extLst>
              <a:ext uri="{FF2B5EF4-FFF2-40B4-BE49-F238E27FC236}">
                <a16:creationId xmlns:a16="http://schemas.microsoft.com/office/drawing/2014/main" id="{6B219699-3D51-4263-BD3E-9335D8AEE585}"/>
              </a:ext>
            </a:extLst>
          </p:cNvPr>
          <p:cNvSpPr>
            <a:spLocks noGrp="1"/>
          </p:cNvSpPr>
          <p:nvPr>
            <p:ph sz="half" idx="2"/>
          </p:nvPr>
        </p:nvSpPr>
        <p:spPr>
          <a:xfrm>
            <a:off x="4629150" y="2460130"/>
            <a:ext cx="3886200" cy="3693143"/>
          </a:xfrm>
        </p:spPr>
        <p:txBody>
          <a:bodyPr>
            <a:normAutofit fontScale="32500" lnSpcReduction="20000"/>
          </a:bodyPr>
          <a:lstStyle/>
          <a:p>
            <a:pPr marL="0" indent="0">
              <a:buNone/>
            </a:pPr>
            <a:endParaRPr lang="en-CA" sz="5500" dirty="0"/>
          </a:p>
          <a:p>
            <a:r>
              <a:rPr lang="en-CA" sz="5500" dirty="0"/>
              <a:t>Home Learners Program</a:t>
            </a:r>
          </a:p>
          <a:p>
            <a:r>
              <a:rPr lang="en-CA" sz="5500" dirty="0"/>
              <a:t>Low Incidence Programs (Life Skills / CORE)</a:t>
            </a:r>
          </a:p>
          <a:p>
            <a:r>
              <a:rPr lang="en-CA" sz="5500" dirty="0"/>
              <a:t>SELC, EXSEL</a:t>
            </a:r>
          </a:p>
          <a:p>
            <a:r>
              <a:rPr lang="en-CA" sz="5500" dirty="0"/>
              <a:t>District Literacy Enhancement Teachers</a:t>
            </a:r>
          </a:p>
          <a:p>
            <a:endParaRPr lang="en-CA" sz="5500" dirty="0"/>
          </a:p>
          <a:p>
            <a:pPr marL="0" indent="0">
              <a:buNone/>
            </a:pPr>
            <a:endParaRPr lang="en-CA" sz="5500" dirty="0"/>
          </a:p>
          <a:p>
            <a:pPr marL="0" indent="0">
              <a:buNone/>
            </a:pPr>
            <a:r>
              <a:rPr lang="en-CA" sz="5500" i="1" dirty="0"/>
              <a:t>*Excerpted only elementary programs for this slide</a:t>
            </a:r>
          </a:p>
        </p:txBody>
      </p:sp>
      <p:sp>
        <p:nvSpPr>
          <p:cNvPr id="5" name="TextBox 4">
            <a:extLst>
              <a:ext uri="{FF2B5EF4-FFF2-40B4-BE49-F238E27FC236}">
                <a16:creationId xmlns:a16="http://schemas.microsoft.com/office/drawing/2014/main" id="{7CA8799F-F68C-4F8B-92B2-8D3AA40BFA58}"/>
              </a:ext>
            </a:extLst>
          </p:cNvPr>
          <p:cNvSpPr txBox="1"/>
          <p:nvPr/>
        </p:nvSpPr>
        <p:spPr>
          <a:xfrm>
            <a:off x="628650" y="1506023"/>
            <a:ext cx="7503846" cy="954107"/>
          </a:xfrm>
          <a:prstGeom prst="rect">
            <a:avLst/>
          </a:prstGeom>
          <a:noFill/>
        </p:spPr>
        <p:txBody>
          <a:bodyPr wrap="square" rtlCol="0">
            <a:spAutoFit/>
          </a:bodyPr>
          <a:lstStyle/>
          <a:p>
            <a:r>
              <a:rPr lang="en-CA" sz="2800" dirty="0"/>
              <a:t>4. All district programs are defined as school based </a:t>
            </a:r>
            <a:r>
              <a:rPr lang="en-CA" sz="2800" b="1" dirty="0"/>
              <a:t>except</a:t>
            </a:r>
            <a:r>
              <a:rPr lang="en-CA" sz="2800" dirty="0"/>
              <a:t> for the following: </a:t>
            </a:r>
          </a:p>
        </p:txBody>
      </p:sp>
    </p:spTree>
    <p:extLst>
      <p:ext uri="{BB962C8B-B14F-4D97-AF65-F5344CB8AC3E}">
        <p14:creationId xmlns:p14="http://schemas.microsoft.com/office/powerpoint/2010/main" val="109417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p:txBody>
          <a:bodyPr>
            <a:normAutofit fontScale="90000"/>
          </a:bodyPr>
          <a:lstStyle/>
          <a:p>
            <a:r>
              <a:rPr lang="en-CA" b="1" dirty="0">
                <a:solidFill>
                  <a:schemeClr val="accent6"/>
                </a:solidFill>
                <a:latin typeface="Franklin Gothic Demi" panose="020B0703020102020204" pitchFamily="34" charset="0"/>
              </a:rPr>
              <a:t>Overview: </a:t>
            </a:r>
            <a:br>
              <a:rPr lang="en-CA" b="1" dirty="0">
                <a:solidFill>
                  <a:schemeClr val="accent6"/>
                </a:solidFill>
                <a:latin typeface="Franklin Gothic Demi" panose="020B0703020102020204" pitchFamily="34" charset="0"/>
              </a:rPr>
            </a:br>
            <a:r>
              <a:rPr lang="en-CA" b="1" dirty="0">
                <a:solidFill>
                  <a:schemeClr val="accent6"/>
                </a:solidFill>
                <a:latin typeface="Franklin Gothic Demi" panose="020B0703020102020204" pitchFamily="34" charset="0"/>
              </a:rPr>
              <a:t>Changes in the Post and Fill Language E.21</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a:xfrm>
            <a:off x="1143000" y="3874753"/>
            <a:ext cx="6858000" cy="1655762"/>
          </a:xfrm>
        </p:spPr>
        <p:txBody>
          <a:bodyPr/>
          <a:lstStyle/>
          <a:p>
            <a:r>
              <a:rPr lang="en-CA" sz="3600" dirty="0">
                <a:latin typeface="Franklin Gothic Demi" panose="020B0703020102020204" pitchFamily="34" charset="0"/>
              </a:rPr>
              <a:t>Since 2019</a:t>
            </a:r>
          </a:p>
        </p:txBody>
      </p:sp>
    </p:spTree>
    <p:extLst>
      <p:ext uri="{BB962C8B-B14F-4D97-AF65-F5344CB8AC3E}">
        <p14:creationId xmlns:p14="http://schemas.microsoft.com/office/powerpoint/2010/main" val="162851057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A336-BFBE-4A55-BC7B-3ABBCC90707B}"/>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Article E.21</a:t>
            </a:r>
            <a:br>
              <a:rPr lang="en-CA" sz="3600" dirty="0">
                <a:solidFill>
                  <a:schemeClr val="accent6"/>
                </a:solidFill>
                <a:latin typeface="Franklin Gothic Demi" panose="020B0703020102020204" pitchFamily="34" charset="0"/>
                <a:ea typeface="+mn-ea"/>
                <a:cs typeface="+mn-cs"/>
              </a:rPr>
            </a:br>
            <a:endParaRPr lang="en-CA" sz="3600" dirty="0">
              <a:solidFill>
                <a:schemeClr val="accent6"/>
              </a:solidFill>
              <a:latin typeface="Franklin Gothic Demi" panose="020B0703020102020204" pitchFamily="34" charset="0"/>
              <a:ea typeface="+mn-ea"/>
              <a:cs typeface="+mn-cs"/>
            </a:endParaRPr>
          </a:p>
        </p:txBody>
      </p:sp>
      <p:sp>
        <p:nvSpPr>
          <p:cNvPr id="3" name="Content Placeholder 2">
            <a:extLst>
              <a:ext uri="{FF2B5EF4-FFF2-40B4-BE49-F238E27FC236}">
                <a16:creationId xmlns:a16="http://schemas.microsoft.com/office/drawing/2014/main" id="{88833744-31C0-4A10-A94B-CD2CF749DB4E}"/>
              </a:ext>
            </a:extLst>
          </p:cNvPr>
          <p:cNvSpPr>
            <a:spLocks noGrp="1"/>
          </p:cNvSpPr>
          <p:nvPr>
            <p:ph idx="1"/>
          </p:nvPr>
        </p:nvSpPr>
        <p:spPr>
          <a:xfrm>
            <a:off x="628650" y="1865746"/>
            <a:ext cx="7886700" cy="2279015"/>
          </a:xfrm>
        </p:spPr>
        <p:txBody>
          <a:bodyPr>
            <a:noAutofit/>
          </a:bodyPr>
          <a:lstStyle/>
          <a:p>
            <a:r>
              <a:rPr lang="en-CA" sz="3600" dirty="0"/>
              <a:t>Category Bands</a:t>
            </a:r>
          </a:p>
          <a:p>
            <a:r>
              <a:rPr lang="en-CA" sz="3600" dirty="0"/>
              <a:t>Vacate Process</a:t>
            </a:r>
          </a:p>
          <a:p>
            <a:r>
              <a:rPr lang="en-CA" sz="3600" dirty="0"/>
              <a:t>Job Shares</a:t>
            </a:r>
          </a:p>
          <a:p>
            <a:r>
              <a:rPr lang="en-CA" sz="3600" b="1" dirty="0"/>
              <a:t>Interview Committees</a:t>
            </a:r>
          </a:p>
          <a:p>
            <a:r>
              <a:rPr lang="en-CA" sz="3600" dirty="0"/>
              <a:t>Internal Postings / Increases</a:t>
            </a:r>
          </a:p>
          <a:p>
            <a:r>
              <a:rPr lang="en-CA" sz="3600" dirty="0">
                <a:solidFill>
                  <a:srgbClr val="FF0000"/>
                </a:solidFill>
              </a:rPr>
              <a:t>Maternity/Parental Leave (NEW) </a:t>
            </a:r>
          </a:p>
        </p:txBody>
      </p:sp>
    </p:spTree>
    <p:extLst>
      <p:ext uri="{BB962C8B-B14F-4D97-AF65-F5344CB8AC3E}">
        <p14:creationId xmlns:p14="http://schemas.microsoft.com/office/powerpoint/2010/main" val="199828580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448B9C-DF2F-455A-8E01-88468D3F34A8}"/>
              </a:ext>
            </a:extLst>
          </p:cNvPr>
          <p:cNvSpPr/>
          <p:nvPr/>
        </p:nvSpPr>
        <p:spPr>
          <a:xfrm>
            <a:off x="748375" y="3959322"/>
            <a:ext cx="7647249" cy="6713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7F6BFCF-1D23-4350-930E-3396651CFFEC}"/>
              </a:ext>
            </a:extLst>
          </p:cNvPr>
          <p:cNvSpPr>
            <a:spLocks noGrp="1"/>
          </p:cNvSpPr>
          <p:nvPr>
            <p:ph type="title"/>
          </p:nvPr>
        </p:nvSpPr>
        <p:spPr/>
        <p:txBody>
          <a:bodyPr/>
          <a:lstStyle/>
          <a:p>
            <a:r>
              <a:rPr lang="en-CA" sz="3600" dirty="0">
                <a:solidFill>
                  <a:schemeClr val="accent6"/>
                </a:solidFill>
                <a:latin typeface="Franklin Gothic Demi" panose="020B0703020102020204" pitchFamily="34" charset="0"/>
                <a:ea typeface="+mn-ea"/>
                <a:cs typeface="+mn-cs"/>
              </a:rPr>
              <a:t>Article E.21 – Category Bands</a:t>
            </a:r>
          </a:p>
        </p:txBody>
      </p:sp>
      <p:sp>
        <p:nvSpPr>
          <p:cNvPr id="3" name="Content Placeholder 2">
            <a:extLst>
              <a:ext uri="{FF2B5EF4-FFF2-40B4-BE49-F238E27FC236}">
                <a16:creationId xmlns:a16="http://schemas.microsoft.com/office/drawing/2014/main" id="{95408346-2C58-47AF-A0B1-1E3C334B47B2}"/>
              </a:ext>
            </a:extLst>
          </p:cNvPr>
          <p:cNvSpPr>
            <a:spLocks noGrp="1"/>
          </p:cNvSpPr>
          <p:nvPr>
            <p:ph idx="1"/>
          </p:nvPr>
        </p:nvSpPr>
        <p:spPr>
          <a:xfrm>
            <a:off x="763126" y="1825625"/>
            <a:ext cx="7886700" cy="4667249"/>
          </a:xfrm>
        </p:spPr>
        <p:txBody>
          <a:bodyPr>
            <a:normAutofit fontScale="85000" lnSpcReduction="20000"/>
          </a:bodyPr>
          <a:lstStyle/>
          <a:p>
            <a:pPr marL="0" indent="0">
              <a:buNone/>
            </a:pPr>
            <a:r>
              <a:rPr lang="en-US" dirty="0">
                <a:solidFill>
                  <a:schemeClr val="accent6"/>
                </a:solidFill>
              </a:rPr>
              <a:t>E.21.4.  </a:t>
            </a:r>
            <a:r>
              <a:rPr lang="en-US" dirty="0"/>
              <a:t>Other than for Clause 3.b. above, applicants will be interviewed and offered positions in the following order:</a:t>
            </a:r>
          </a:p>
          <a:p>
            <a:pPr marL="0" indent="0">
              <a:buNone/>
            </a:pPr>
            <a:endParaRPr lang="en-US" dirty="0"/>
          </a:p>
          <a:p>
            <a:pPr marL="0" indent="0">
              <a:buNone/>
            </a:pPr>
            <a:r>
              <a:rPr lang="en-US" sz="3300" b="1" dirty="0"/>
              <a:t>Category A </a:t>
            </a:r>
            <a:r>
              <a:rPr lang="en-US" dirty="0"/>
              <a:t>	Principals / Vice Principals returning to teaching, those returning from VTF, BCTF and CTF leave, subject to the provisions of Article G.21.30.f</a:t>
            </a:r>
          </a:p>
          <a:p>
            <a:pPr marL="0" indent="0">
              <a:buNone/>
            </a:pPr>
            <a:r>
              <a:rPr lang="en-US" sz="3300" b="1" dirty="0"/>
              <a:t>Category</a:t>
            </a:r>
            <a:r>
              <a:rPr lang="en-US" b="1" dirty="0"/>
              <a:t> </a:t>
            </a:r>
            <a:r>
              <a:rPr lang="en-US" sz="3600" b="1" dirty="0"/>
              <a:t>C	</a:t>
            </a:r>
            <a:r>
              <a:rPr lang="en-US" dirty="0"/>
              <a:t>Employees with continuing contracts with or without an assignment</a:t>
            </a:r>
          </a:p>
          <a:p>
            <a:pPr marL="0" indent="0">
              <a:buNone/>
            </a:pPr>
            <a:r>
              <a:rPr lang="en-US" sz="3300" b="1" dirty="0"/>
              <a:t>Category</a:t>
            </a:r>
            <a:r>
              <a:rPr lang="en-US" b="1" dirty="0"/>
              <a:t> </a:t>
            </a:r>
            <a:r>
              <a:rPr lang="en-US" sz="3600" b="1" dirty="0"/>
              <a:t>D</a:t>
            </a:r>
            <a:r>
              <a:rPr lang="en-US" dirty="0"/>
              <a:t>	Employees on the recall list.</a:t>
            </a:r>
          </a:p>
          <a:p>
            <a:pPr marL="0" indent="0">
              <a:buNone/>
            </a:pPr>
            <a:r>
              <a:rPr lang="en-US" sz="3300" b="1" dirty="0"/>
              <a:t>Category</a:t>
            </a:r>
            <a:r>
              <a:rPr lang="en-US" b="1" dirty="0"/>
              <a:t> </a:t>
            </a:r>
            <a:r>
              <a:rPr lang="en-US" sz="3600" b="1" dirty="0"/>
              <a:t>E </a:t>
            </a:r>
            <a:r>
              <a:rPr lang="en-US" dirty="0"/>
              <a:t>	Employees on temporary contracts who are recommended for retention in the District by their Principal/Vice Principal/ Supervisor.</a:t>
            </a:r>
          </a:p>
          <a:p>
            <a:pPr marL="0" indent="0">
              <a:buNone/>
            </a:pPr>
            <a:r>
              <a:rPr lang="en-US" sz="3600" b="1" dirty="0"/>
              <a:t>Category</a:t>
            </a:r>
            <a:r>
              <a:rPr lang="en-US" b="1" dirty="0"/>
              <a:t> </a:t>
            </a:r>
            <a:r>
              <a:rPr lang="en-US" sz="3600" b="1" dirty="0"/>
              <a:t>F</a:t>
            </a:r>
            <a:r>
              <a:rPr lang="en-US" dirty="0"/>
              <a:t>	Employees hired by the Board.</a:t>
            </a:r>
          </a:p>
          <a:p>
            <a:endParaRPr lang="en-CA" dirty="0"/>
          </a:p>
        </p:txBody>
      </p:sp>
      <p:sp>
        <p:nvSpPr>
          <p:cNvPr id="11" name="Arrow: Left 10">
            <a:extLst>
              <a:ext uri="{FF2B5EF4-FFF2-40B4-BE49-F238E27FC236}">
                <a16:creationId xmlns:a16="http://schemas.microsoft.com/office/drawing/2014/main" id="{0DF83625-46E9-4395-AEB5-E55D4E4BFAB7}"/>
              </a:ext>
            </a:extLst>
          </p:cNvPr>
          <p:cNvSpPr/>
          <p:nvPr/>
        </p:nvSpPr>
        <p:spPr>
          <a:xfrm>
            <a:off x="6562845" y="3316064"/>
            <a:ext cx="2581155" cy="6713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CATEGORY B REMOVED</a:t>
            </a:r>
          </a:p>
        </p:txBody>
      </p:sp>
    </p:spTree>
    <p:extLst>
      <p:ext uri="{BB962C8B-B14F-4D97-AF65-F5344CB8AC3E}">
        <p14:creationId xmlns:p14="http://schemas.microsoft.com/office/powerpoint/2010/main" val="4167026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5512-18DA-4314-B398-EA05AEC456F6}"/>
              </a:ext>
            </a:extLst>
          </p:cNvPr>
          <p:cNvSpPr>
            <a:spLocks noGrp="1"/>
          </p:cNvSpPr>
          <p:nvPr>
            <p:ph type="title"/>
          </p:nvPr>
        </p:nvSpPr>
        <p:spPr/>
        <p:txBody>
          <a:bodyPr/>
          <a:lstStyle/>
          <a:p>
            <a:r>
              <a:rPr lang="en-US" b="1" dirty="0">
                <a:solidFill>
                  <a:srgbClr val="67A541"/>
                </a:solidFill>
              </a:rPr>
              <a:t>Spring Transfer Timelines </a:t>
            </a:r>
            <a:r>
              <a:rPr lang="en-US" b="1" dirty="0" err="1">
                <a:solidFill>
                  <a:srgbClr val="67A541"/>
                </a:solidFill>
              </a:rPr>
              <a:t>ct’d</a:t>
            </a:r>
            <a:endParaRPr lang="en-CA" b="1" dirty="0">
              <a:solidFill>
                <a:srgbClr val="67A541"/>
              </a:solidFill>
            </a:endParaRPr>
          </a:p>
        </p:txBody>
      </p:sp>
      <p:sp>
        <p:nvSpPr>
          <p:cNvPr id="3" name="Content Placeholder 2">
            <a:extLst>
              <a:ext uri="{FF2B5EF4-FFF2-40B4-BE49-F238E27FC236}">
                <a16:creationId xmlns:a16="http://schemas.microsoft.com/office/drawing/2014/main" id="{12A7EBF9-5D08-401B-B05F-8A8C7B77454E}"/>
              </a:ext>
            </a:extLst>
          </p:cNvPr>
          <p:cNvSpPr>
            <a:spLocks noGrp="1"/>
          </p:cNvSpPr>
          <p:nvPr>
            <p:ph idx="1"/>
          </p:nvPr>
        </p:nvSpPr>
        <p:spPr>
          <a:xfrm>
            <a:off x="436418" y="1402080"/>
            <a:ext cx="8271164" cy="5090794"/>
          </a:xfrm>
        </p:spPr>
        <p:txBody>
          <a:bodyPr>
            <a:normAutofit fontScale="92500" lnSpcReduction="10000"/>
          </a:bodyPr>
          <a:lstStyle/>
          <a:p>
            <a:pPr marL="0" indent="0">
              <a:buNone/>
            </a:pPr>
            <a:r>
              <a:rPr lang="en-US" dirty="0">
                <a:solidFill>
                  <a:srgbClr val="65A240"/>
                </a:solidFill>
              </a:rPr>
              <a:t>Prior to June 1</a:t>
            </a:r>
          </a:p>
          <a:p>
            <a:pPr lvl="1"/>
            <a:r>
              <a:rPr lang="en-US" sz="2800" dirty="0"/>
              <a:t>Employees informed in writing of transfer due to surplus staffing</a:t>
            </a:r>
          </a:p>
          <a:p>
            <a:pPr marL="0" indent="0">
              <a:buNone/>
            </a:pPr>
            <a:r>
              <a:rPr lang="en-CA" dirty="0">
                <a:solidFill>
                  <a:srgbClr val="FF0000"/>
                </a:solidFill>
              </a:rPr>
              <a:t>March 31 (NEW) </a:t>
            </a:r>
          </a:p>
          <a:p>
            <a:pPr lvl="1"/>
            <a:r>
              <a:rPr lang="en-CA" sz="2800" dirty="0"/>
              <a:t>ERIP Notice Deadline</a:t>
            </a:r>
            <a:endParaRPr lang="en-CA" dirty="0">
              <a:solidFill>
                <a:srgbClr val="FF0000"/>
              </a:solidFill>
            </a:endParaRPr>
          </a:p>
          <a:p>
            <a:pPr marL="0" indent="0">
              <a:buNone/>
            </a:pPr>
            <a:r>
              <a:rPr lang="en-CA" dirty="0">
                <a:solidFill>
                  <a:srgbClr val="FF0000"/>
                </a:solidFill>
              </a:rPr>
              <a:t>May 26-June 27 Spring Transfer Periods (NEW):</a:t>
            </a:r>
          </a:p>
          <a:p>
            <a:pPr lvl="1"/>
            <a:r>
              <a:rPr lang="en-CA" sz="2800" dirty="0"/>
              <a:t>5 weekly rounds</a:t>
            </a:r>
          </a:p>
          <a:p>
            <a:pPr lvl="1"/>
            <a:r>
              <a:rPr lang="en-CA" sz="2800" dirty="0"/>
              <a:t>3 days of posting (Mon-Wed), followed by 2 days of interviews (Thu-Fri), with job offers made by Friday evening</a:t>
            </a:r>
          </a:p>
          <a:p>
            <a:pPr marL="0" indent="0">
              <a:buNone/>
            </a:pPr>
            <a:r>
              <a:rPr lang="en-CA" dirty="0">
                <a:solidFill>
                  <a:srgbClr val="65A240"/>
                </a:solidFill>
              </a:rPr>
              <a:t>June 16</a:t>
            </a:r>
          </a:p>
          <a:p>
            <a:r>
              <a:rPr lang="en-CA" dirty="0"/>
              <a:t>Placement of unassigned Category C employees begins</a:t>
            </a:r>
          </a:p>
          <a:p>
            <a:endParaRPr lang="en-CA" dirty="0"/>
          </a:p>
        </p:txBody>
      </p:sp>
    </p:spTree>
    <p:extLst>
      <p:ext uri="{BB962C8B-B14F-4D97-AF65-F5344CB8AC3E}">
        <p14:creationId xmlns:p14="http://schemas.microsoft.com/office/powerpoint/2010/main" val="186462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lstStyle/>
          <a:p>
            <a:r>
              <a:rPr lang="en-CA" sz="3600" dirty="0">
                <a:solidFill>
                  <a:schemeClr val="accent6"/>
                </a:solidFill>
                <a:latin typeface="Franklin Gothic Demi" panose="020B0703020102020204" pitchFamily="34" charset="0"/>
                <a:ea typeface="+mn-ea"/>
                <a:cs typeface="+mn-cs"/>
              </a:rPr>
              <a:t>Article E.21 Vacate Process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fontScale="85000" lnSpcReduction="20000"/>
          </a:bodyPr>
          <a:lstStyle/>
          <a:p>
            <a:r>
              <a:rPr lang="en-CA" b="1" dirty="0">
                <a:solidFill>
                  <a:schemeClr val="accent6"/>
                </a:solidFill>
              </a:rPr>
              <a:t>E.21.11 </a:t>
            </a:r>
            <a:r>
              <a:rPr lang="en-CA" dirty="0"/>
              <a:t>An employee who commits to a transfer shall inform Employee Services the Human Resources Division in writing by March 15 of each school year.  Their position will then be considered vacant for the purpose of posting. </a:t>
            </a:r>
          </a:p>
          <a:p>
            <a:endParaRPr lang="en-CA" dirty="0"/>
          </a:p>
          <a:p>
            <a:r>
              <a:rPr lang="en-CA" b="1" dirty="0">
                <a:solidFill>
                  <a:schemeClr val="accent6"/>
                </a:solidFill>
              </a:rPr>
              <a:t>E.21.12 </a:t>
            </a:r>
            <a:r>
              <a:rPr lang="en-CA" dirty="0"/>
              <a:t>An employee committed to a transfer as referred to in Article E.21.4 </a:t>
            </a:r>
            <a:r>
              <a:rPr lang="en-CA" dirty="0">
                <a:solidFill>
                  <a:schemeClr val="accent2"/>
                </a:solidFill>
              </a:rPr>
              <a:t>shall not be permitted</a:t>
            </a:r>
            <a:r>
              <a:rPr lang="en-CA" dirty="0"/>
              <a:t>, in the same school year, to apply back to their previous worksite.</a:t>
            </a:r>
          </a:p>
          <a:p>
            <a:endParaRPr lang="en-CA" dirty="0"/>
          </a:p>
          <a:p>
            <a:r>
              <a:rPr lang="en-CA" b="1" dirty="0">
                <a:solidFill>
                  <a:schemeClr val="accent6"/>
                </a:solidFill>
              </a:rPr>
              <a:t>E.21.16 </a:t>
            </a:r>
            <a:r>
              <a:rPr lang="en-CA" dirty="0"/>
              <a:t>After June 15 of each school year, all placements will be made and individuals informed of such by the Employee Services. For individuals who do not have an assignment, the provisions of Clause 4 above shall apply.</a:t>
            </a:r>
          </a:p>
          <a:p>
            <a:endParaRPr lang="en-CA" dirty="0"/>
          </a:p>
        </p:txBody>
      </p:sp>
    </p:spTree>
    <p:extLst>
      <p:ext uri="{BB962C8B-B14F-4D97-AF65-F5344CB8AC3E}">
        <p14:creationId xmlns:p14="http://schemas.microsoft.com/office/powerpoint/2010/main" val="25671552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Article E.21- Job Shares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lstStyle/>
          <a:p>
            <a:r>
              <a:rPr lang="en-CA" dirty="0">
                <a:solidFill>
                  <a:schemeClr val="accent6"/>
                </a:solidFill>
              </a:rPr>
              <a:t>E.21.8.  </a:t>
            </a:r>
            <a:r>
              <a:rPr lang="en-CA" dirty="0"/>
              <a:t>Employees who wish to </a:t>
            </a:r>
            <a:r>
              <a:rPr lang="en-CA" dirty="0">
                <a:highlight>
                  <a:srgbClr val="FFFF00"/>
                </a:highlight>
              </a:rPr>
              <a:t>transfer as a job-share team </a:t>
            </a:r>
            <a:r>
              <a:rPr lang="en-CA" dirty="0"/>
              <a:t>for a 1.0 FTE position </a:t>
            </a:r>
            <a:r>
              <a:rPr lang="en-CA" dirty="0">
                <a:solidFill>
                  <a:schemeClr val="accent2"/>
                </a:solidFill>
              </a:rPr>
              <a:t>shall be permitted to apply and transfer as a team on a 50/50 or 40/60 basis with each employee working full days</a:t>
            </a:r>
            <a:r>
              <a:rPr lang="en-CA" dirty="0"/>
              <a:t>. The Board will review a job-share by March 15 to determine continuation for the following school year.</a:t>
            </a:r>
            <a:r>
              <a:rPr lang="en-CA" b="1" u="sng" dirty="0"/>
              <a:t> </a:t>
            </a:r>
            <a:endParaRPr lang="en-CA" dirty="0"/>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3870407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Article E.21- Interview Committees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825624"/>
            <a:ext cx="7886700" cy="4667249"/>
          </a:xfrm>
        </p:spPr>
        <p:txBody>
          <a:bodyPr>
            <a:normAutofit fontScale="92500" lnSpcReduction="20000"/>
          </a:bodyPr>
          <a:lstStyle/>
          <a:p>
            <a:r>
              <a:rPr lang="en-CA" dirty="0">
                <a:solidFill>
                  <a:schemeClr val="accent6"/>
                </a:solidFill>
              </a:rPr>
              <a:t>E.21.13.  </a:t>
            </a:r>
            <a:r>
              <a:rPr lang="en-CA" dirty="0"/>
              <a:t>Interviews will be </a:t>
            </a:r>
            <a:r>
              <a:rPr lang="en-CA" dirty="0">
                <a:solidFill>
                  <a:schemeClr val="accent2"/>
                </a:solidFill>
              </a:rPr>
              <a:t>conducted by the administrator(s).</a:t>
            </a:r>
          </a:p>
          <a:p>
            <a:r>
              <a:rPr lang="en-CA" dirty="0">
                <a:solidFill>
                  <a:schemeClr val="accent6"/>
                </a:solidFill>
              </a:rPr>
              <a:t>E.21.14</a:t>
            </a:r>
            <a:r>
              <a:rPr lang="en-CA" dirty="0"/>
              <a:t>.</a:t>
            </a:r>
            <a:r>
              <a:rPr lang="en-CA" b="1" dirty="0"/>
              <a:t>  </a:t>
            </a:r>
            <a:r>
              <a:rPr lang="en-CA" dirty="0"/>
              <a:t>Offers made will be accepted or rejected within twenty-four (24) hours.  An employee who has accepted a position shall not be eligible to participate in this process until the subsequent school year without the agreement of the Associate Superintendent – Employee Services or designate. </a:t>
            </a:r>
          </a:p>
          <a:p>
            <a:r>
              <a:rPr lang="en-CA" dirty="0">
                <a:solidFill>
                  <a:schemeClr val="accent6"/>
                </a:solidFill>
              </a:rPr>
              <a:t>E.21.15. </a:t>
            </a:r>
            <a:r>
              <a:rPr lang="en-CA" dirty="0"/>
              <a:t>The Board will endeavour to inform all applicants who were interviewed within one (1) working day of the position having been filled.  All applicants shall be so informed within two (2) working days.  A Principal / Vice Principal shall, upon request, provide verbal reasons for their decision to any unsuccessful applicants.</a:t>
            </a:r>
          </a:p>
          <a:p>
            <a:endParaRPr lang="en-CA" dirty="0"/>
          </a:p>
        </p:txBody>
      </p:sp>
    </p:spTree>
    <p:extLst>
      <p:ext uri="{BB962C8B-B14F-4D97-AF65-F5344CB8AC3E}">
        <p14:creationId xmlns:p14="http://schemas.microsoft.com/office/powerpoint/2010/main" val="1227105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66C1-C86A-4714-9F63-0B94B074D1AF}"/>
              </a:ext>
            </a:extLst>
          </p:cNvPr>
          <p:cNvSpPr>
            <a:spLocks noGrp="1"/>
          </p:cNvSpPr>
          <p:nvPr>
            <p:ph type="title"/>
          </p:nvPr>
        </p:nvSpPr>
        <p:spPr/>
        <p:txBody>
          <a:bodyPr>
            <a:normAutofit/>
          </a:bodyPr>
          <a:lstStyle/>
          <a:p>
            <a:r>
              <a:rPr lang="en-US" sz="3600" dirty="0">
                <a:solidFill>
                  <a:schemeClr val="accent6"/>
                </a:solidFill>
                <a:latin typeface="Franklin Gothic Heavy" panose="020B0903020102020204" pitchFamily="34" charset="0"/>
              </a:rPr>
              <a:t>Internal postings / increases</a:t>
            </a:r>
            <a:endParaRPr lang="en-CA" sz="3600" dirty="0">
              <a:solidFill>
                <a:schemeClr val="accent6"/>
              </a:solidFill>
              <a:latin typeface="Franklin Gothic Heavy" panose="020B0903020102020204" pitchFamily="34" charset="0"/>
            </a:endParaRPr>
          </a:p>
        </p:txBody>
      </p:sp>
      <p:sp>
        <p:nvSpPr>
          <p:cNvPr id="4" name="Content Placeholder 2">
            <a:extLst>
              <a:ext uri="{FF2B5EF4-FFF2-40B4-BE49-F238E27FC236}">
                <a16:creationId xmlns:a16="http://schemas.microsoft.com/office/drawing/2014/main" id="{9D79A42C-88F0-AA57-5674-3A114515677E}"/>
              </a:ext>
            </a:extLst>
          </p:cNvPr>
          <p:cNvSpPr>
            <a:spLocks noGrp="1"/>
          </p:cNvSpPr>
          <p:nvPr>
            <p:ph idx="1"/>
          </p:nvPr>
        </p:nvSpPr>
        <p:spPr>
          <a:xfrm>
            <a:off x="469900" y="1460500"/>
            <a:ext cx="8045450" cy="5032375"/>
          </a:xfrm>
        </p:spPr>
        <p:txBody>
          <a:bodyPr>
            <a:normAutofit fontScale="77500" lnSpcReduction="20000"/>
          </a:bodyPr>
          <a:lstStyle/>
          <a:p>
            <a:r>
              <a:rPr lang="en-US" sz="3400" dirty="0">
                <a:solidFill>
                  <a:schemeClr val="accent6"/>
                </a:solidFill>
              </a:rPr>
              <a:t>E.21.2  </a:t>
            </a:r>
            <a:r>
              <a:rPr lang="en-US" sz="3400" dirty="0"/>
              <a:t>When the Board becomes aware that a position will be vacant for longer than three (3) consecutive months in a school year it shall immediately post the position</a:t>
            </a:r>
            <a:r>
              <a:rPr lang="en-US" sz="3400" b="1" u="sng" dirty="0"/>
              <a:t> </a:t>
            </a:r>
            <a:r>
              <a:rPr lang="en-US" sz="3400" dirty="0">
                <a:solidFill>
                  <a:schemeClr val="accent2"/>
                </a:solidFill>
              </a:rPr>
              <a:t>internally for seven (7) calendar days.  The Board may repost positions internally. Hard-to-fill positions may initially be posted internally and externally. </a:t>
            </a:r>
            <a:r>
              <a:rPr lang="en-US" sz="3400" dirty="0"/>
              <a:t>Each posting shall describe the term, general nature and location of the assignment(s) and shall include the process and deadline for application.</a:t>
            </a:r>
          </a:p>
          <a:p>
            <a:pPr marL="0" indent="0">
              <a:buNone/>
            </a:pPr>
            <a:endParaRPr lang="en-US" strike="sngStrike" dirty="0"/>
          </a:p>
          <a:p>
            <a:r>
              <a:rPr lang="en-US" sz="3400" dirty="0">
                <a:solidFill>
                  <a:schemeClr val="accent6"/>
                </a:solidFill>
              </a:rPr>
              <a:t>E.21.11</a:t>
            </a:r>
            <a:r>
              <a:rPr lang="en-US" sz="3400" dirty="0"/>
              <a:t>.  </a:t>
            </a:r>
            <a:r>
              <a:rPr lang="en-US" sz="3400" dirty="0">
                <a:solidFill>
                  <a:schemeClr val="accent2"/>
                </a:solidFill>
              </a:rPr>
              <a:t>An employee who has been notified by the site-based administration that they are unable to increase their FTE at their worksite can commit to a transfer by informing Employee Services in writing one week (seven [7] calendar days) after staffing allotments have been determined for each site.</a:t>
            </a:r>
          </a:p>
        </p:txBody>
      </p:sp>
    </p:spTree>
    <p:extLst>
      <p:ext uri="{BB962C8B-B14F-4D97-AF65-F5344CB8AC3E}">
        <p14:creationId xmlns:p14="http://schemas.microsoft.com/office/powerpoint/2010/main" val="41869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91C-44CB-A473-641A-EE188AE9A6A6}"/>
              </a:ext>
            </a:extLst>
          </p:cNvPr>
          <p:cNvSpPr>
            <a:spLocks noGrp="1"/>
          </p:cNvSpPr>
          <p:nvPr>
            <p:ph type="title"/>
          </p:nvPr>
        </p:nvSpPr>
        <p:spPr/>
        <p:txBody>
          <a:bodyPr>
            <a:normAutofit/>
          </a:bodyPr>
          <a:lstStyle/>
          <a:p>
            <a:r>
              <a:rPr lang="en-CA" sz="3600" dirty="0">
                <a:solidFill>
                  <a:srgbClr val="92D050"/>
                </a:solidFill>
                <a:latin typeface="Franklin Gothic Heavy" panose="020B0903020102020204" pitchFamily="34" charset="0"/>
              </a:rPr>
              <a:t>Maternity/Parental Leave</a:t>
            </a:r>
          </a:p>
        </p:txBody>
      </p:sp>
      <p:sp>
        <p:nvSpPr>
          <p:cNvPr id="3" name="Content Placeholder 2">
            <a:extLst>
              <a:ext uri="{FF2B5EF4-FFF2-40B4-BE49-F238E27FC236}">
                <a16:creationId xmlns:a16="http://schemas.microsoft.com/office/drawing/2014/main" id="{35933AEC-DF6A-5B7F-E5AF-4CC30311B110}"/>
              </a:ext>
            </a:extLst>
          </p:cNvPr>
          <p:cNvSpPr>
            <a:spLocks noGrp="1"/>
          </p:cNvSpPr>
          <p:nvPr>
            <p:ph idx="1"/>
          </p:nvPr>
        </p:nvSpPr>
        <p:spPr/>
        <p:txBody>
          <a:bodyPr/>
          <a:lstStyle/>
          <a:p>
            <a:r>
              <a:rPr lang="en-CA" dirty="0"/>
              <a:t>New language bargained in 2025 round of local bargaining:</a:t>
            </a:r>
          </a:p>
          <a:p>
            <a:endParaRPr lang="en-CA" dirty="0"/>
          </a:p>
          <a:p>
            <a:pPr marL="457200" lvl="1" indent="0">
              <a:buNone/>
            </a:pPr>
            <a:r>
              <a:rPr lang="en-CA" sz="2800" dirty="0">
                <a:solidFill>
                  <a:schemeClr val="accent2"/>
                </a:solidFill>
              </a:rPr>
              <a:t>A teacher on a Maternity/Parental Leave (up to 18 months) will not be considered to have vacated their worksite and will be able to return to their worksite.  The teacher’s position will be posted as a temporary contract.</a:t>
            </a:r>
          </a:p>
        </p:txBody>
      </p:sp>
    </p:spTree>
    <p:extLst>
      <p:ext uri="{BB962C8B-B14F-4D97-AF65-F5344CB8AC3E}">
        <p14:creationId xmlns:p14="http://schemas.microsoft.com/office/powerpoint/2010/main" val="1708103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66C1-C86A-4714-9F63-0B94B074D1AF}"/>
              </a:ext>
            </a:extLst>
          </p:cNvPr>
          <p:cNvSpPr>
            <a:spLocks noGrp="1"/>
          </p:cNvSpPr>
          <p:nvPr>
            <p:ph type="title"/>
          </p:nvPr>
        </p:nvSpPr>
        <p:spPr/>
        <p:txBody>
          <a:bodyPr/>
          <a:lstStyle/>
          <a:p>
            <a:r>
              <a:rPr lang="en-US" dirty="0">
                <a:solidFill>
                  <a:schemeClr val="accent6"/>
                </a:solidFill>
                <a:latin typeface="Franklin Gothic Heavy" panose="020B0903020102020204" pitchFamily="34" charset="0"/>
              </a:rPr>
              <a:t>Staff Committee Again!</a:t>
            </a:r>
            <a:endParaRPr lang="en-CA" dirty="0">
              <a:solidFill>
                <a:schemeClr val="accent6"/>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BF71A36F-4089-4597-B303-DFD9D1EE6E70}"/>
              </a:ext>
            </a:extLst>
          </p:cNvPr>
          <p:cNvSpPr>
            <a:spLocks noGrp="1"/>
          </p:cNvSpPr>
          <p:nvPr>
            <p:ph idx="1"/>
          </p:nvPr>
        </p:nvSpPr>
        <p:spPr>
          <a:xfrm>
            <a:off x="628650" y="1825624"/>
            <a:ext cx="7886700" cy="4667249"/>
          </a:xfrm>
        </p:spPr>
        <p:txBody>
          <a:bodyPr>
            <a:normAutofit fontScale="92500" lnSpcReduction="10000"/>
          </a:bodyPr>
          <a:lstStyle/>
          <a:p>
            <a:pPr marL="0" indent="0">
              <a:buNone/>
            </a:pPr>
            <a:r>
              <a:rPr lang="en-US" dirty="0"/>
              <a:t>We </a:t>
            </a:r>
            <a:r>
              <a:rPr lang="en-US" b="1" dirty="0"/>
              <a:t>can</a:t>
            </a:r>
            <a:r>
              <a:rPr lang="en-US" dirty="0"/>
              <a:t> be involved in every aspect of the post and fill process at the school, </a:t>
            </a:r>
            <a:r>
              <a:rPr lang="en-US" u="sng" dirty="0"/>
              <a:t>except</a:t>
            </a:r>
            <a:r>
              <a:rPr lang="en-US" dirty="0"/>
              <a:t> for sitting in during interviews!</a:t>
            </a:r>
          </a:p>
          <a:p>
            <a:pPr marL="0" indent="0">
              <a:buNone/>
            </a:pPr>
            <a:endParaRPr lang="en-US" dirty="0"/>
          </a:p>
          <a:p>
            <a:r>
              <a:rPr lang="en-US" dirty="0"/>
              <a:t>School organization</a:t>
            </a:r>
          </a:p>
          <a:p>
            <a:r>
              <a:rPr lang="en-US" dirty="0"/>
              <a:t>Timelines </a:t>
            </a:r>
          </a:p>
          <a:p>
            <a:r>
              <a:rPr lang="en-US" dirty="0"/>
              <a:t>Co-writing postings</a:t>
            </a:r>
          </a:p>
          <a:p>
            <a:r>
              <a:rPr lang="en-US" dirty="0"/>
              <a:t>Shortlisting </a:t>
            </a:r>
          </a:p>
          <a:p>
            <a:endParaRPr lang="en-US" dirty="0"/>
          </a:p>
          <a:p>
            <a:pPr marL="0" indent="0">
              <a:buNone/>
            </a:pPr>
            <a:r>
              <a:rPr lang="en-US" dirty="0"/>
              <a:t>VEAES receives all shortlisting and successful candidate forms –  please be active in the process!</a:t>
            </a:r>
            <a:endParaRPr lang="en-CA" dirty="0"/>
          </a:p>
        </p:txBody>
      </p:sp>
    </p:spTree>
    <p:extLst>
      <p:ext uri="{BB962C8B-B14F-4D97-AF65-F5344CB8AC3E}">
        <p14:creationId xmlns:p14="http://schemas.microsoft.com/office/powerpoint/2010/main" val="318862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7B40-4A51-4E51-8906-3807D9CF1733}"/>
              </a:ext>
            </a:extLst>
          </p:cNvPr>
          <p:cNvSpPr>
            <a:spLocks noGrp="1"/>
          </p:cNvSpPr>
          <p:nvPr>
            <p:ph type="title"/>
          </p:nvPr>
        </p:nvSpPr>
        <p:spPr/>
        <p:txBody>
          <a:bodyPr/>
          <a:lstStyle/>
          <a:p>
            <a:r>
              <a:rPr lang="en-US" dirty="0">
                <a:solidFill>
                  <a:schemeClr val="accent6"/>
                </a:solidFill>
                <a:latin typeface="Franklin Gothic Heavy" panose="020B0903020102020204" pitchFamily="34" charset="0"/>
              </a:rPr>
              <a:t>Creating Inviting Postings	</a:t>
            </a:r>
            <a:endParaRPr lang="en-CA" dirty="0">
              <a:solidFill>
                <a:schemeClr val="accent6"/>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E9C65992-7404-4B5D-887B-3893FD0E068E}"/>
              </a:ext>
            </a:extLst>
          </p:cNvPr>
          <p:cNvSpPr>
            <a:spLocks noGrp="1"/>
          </p:cNvSpPr>
          <p:nvPr>
            <p:ph idx="1"/>
          </p:nvPr>
        </p:nvSpPr>
        <p:spPr/>
        <p:txBody>
          <a:bodyPr>
            <a:normAutofit lnSpcReduction="10000"/>
          </a:bodyPr>
          <a:lstStyle/>
          <a:p>
            <a:pPr marL="0" indent="0">
              <a:buNone/>
            </a:pPr>
            <a:r>
              <a:rPr lang="en-US" dirty="0"/>
              <a:t>Remember: you’re writing the posting so your colleagues can make good decisions about where to apply!</a:t>
            </a:r>
          </a:p>
          <a:p>
            <a:pPr marL="0" indent="0">
              <a:buNone/>
            </a:pPr>
            <a:endParaRPr lang="en-US" dirty="0"/>
          </a:p>
          <a:p>
            <a:pPr marL="0" indent="0">
              <a:buNone/>
            </a:pPr>
            <a:r>
              <a:rPr lang="en-US" b="1" dirty="0"/>
              <a:t>School Profile</a:t>
            </a:r>
          </a:p>
          <a:p>
            <a:r>
              <a:rPr lang="en-US" dirty="0"/>
              <a:t>What is the community like?</a:t>
            </a:r>
          </a:p>
          <a:p>
            <a:r>
              <a:rPr lang="en-US" dirty="0"/>
              <a:t>Are parents active?</a:t>
            </a:r>
          </a:p>
          <a:p>
            <a:r>
              <a:rPr lang="en-US" dirty="0"/>
              <a:t>Is there a seismic upgrading / swing space ahead?</a:t>
            </a:r>
          </a:p>
          <a:p>
            <a:r>
              <a:rPr lang="en-US" dirty="0"/>
              <a:t>Are there any school programs that teachers might like to know?</a:t>
            </a:r>
          </a:p>
          <a:p>
            <a:pPr marL="0" indent="0">
              <a:buNone/>
            </a:pPr>
            <a:endParaRPr lang="en-US" dirty="0"/>
          </a:p>
        </p:txBody>
      </p:sp>
    </p:spTree>
    <p:extLst>
      <p:ext uri="{BB962C8B-B14F-4D97-AF65-F5344CB8AC3E}">
        <p14:creationId xmlns:p14="http://schemas.microsoft.com/office/powerpoint/2010/main" val="2291474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E075-8F6D-4F3E-AD3A-2B8BEC17EC6E}"/>
              </a:ext>
            </a:extLst>
          </p:cNvPr>
          <p:cNvSpPr>
            <a:spLocks noGrp="1"/>
          </p:cNvSpPr>
          <p:nvPr>
            <p:ph type="title"/>
          </p:nvPr>
        </p:nvSpPr>
        <p:spPr/>
        <p:txBody>
          <a:bodyPr/>
          <a:lstStyle/>
          <a:p>
            <a:r>
              <a:rPr lang="en-US" dirty="0">
                <a:solidFill>
                  <a:schemeClr val="accent6"/>
                </a:solidFill>
                <a:latin typeface="Franklin Gothic Heavy" panose="020B0903020102020204" pitchFamily="34" charset="0"/>
              </a:rPr>
              <a:t>Creating Inviting Postings 2</a:t>
            </a:r>
            <a:endParaRPr lang="en-CA" dirty="0">
              <a:solidFill>
                <a:schemeClr val="accent6"/>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4FA1F8C5-95CD-428E-BF29-3F2B76A7BA0F}"/>
              </a:ext>
            </a:extLst>
          </p:cNvPr>
          <p:cNvSpPr>
            <a:spLocks noGrp="1"/>
          </p:cNvSpPr>
          <p:nvPr>
            <p:ph idx="1"/>
          </p:nvPr>
        </p:nvSpPr>
        <p:spPr>
          <a:xfrm>
            <a:off x="751313" y="1781020"/>
            <a:ext cx="7886700" cy="4351338"/>
          </a:xfrm>
        </p:spPr>
        <p:txBody>
          <a:bodyPr/>
          <a:lstStyle/>
          <a:p>
            <a:pPr marL="0" indent="0">
              <a:buNone/>
            </a:pPr>
            <a:r>
              <a:rPr lang="en-US" b="1" dirty="0"/>
              <a:t>Position Details</a:t>
            </a:r>
          </a:p>
          <a:p>
            <a:r>
              <a:rPr lang="en-US" dirty="0"/>
              <a:t>Be as general as possible, as things can change</a:t>
            </a:r>
            <a:r>
              <a:rPr lang="en-CA" dirty="0"/>
              <a:t> (early primary, late intermediate, resource team)</a:t>
            </a:r>
          </a:p>
          <a:p>
            <a:r>
              <a:rPr lang="en-CA" dirty="0"/>
              <a:t>Respect professional autonomy</a:t>
            </a:r>
          </a:p>
          <a:p>
            <a:r>
              <a:rPr lang="en-CA" dirty="0"/>
              <a:t>No reference to required practice, pedagogy, field trips, extracurricular,</a:t>
            </a:r>
            <a:r>
              <a:rPr lang="en-US" dirty="0"/>
              <a:t> etc.</a:t>
            </a:r>
          </a:p>
          <a:p>
            <a:r>
              <a:rPr lang="en-US" dirty="0"/>
              <a:t>Include job shares if applicable</a:t>
            </a:r>
          </a:p>
          <a:p>
            <a:r>
              <a:rPr lang="en-US" dirty="0"/>
              <a:t>Just because your school does things a certain way, doesn’t mean all new applicants will</a:t>
            </a:r>
            <a:endParaRPr lang="en-CA" dirty="0"/>
          </a:p>
        </p:txBody>
      </p:sp>
    </p:spTree>
    <p:extLst>
      <p:ext uri="{BB962C8B-B14F-4D97-AF65-F5344CB8AC3E}">
        <p14:creationId xmlns:p14="http://schemas.microsoft.com/office/powerpoint/2010/main" val="1180930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a:xfrm>
            <a:off x="685800" y="366989"/>
            <a:ext cx="7772400" cy="1912385"/>
          </a:xfrm>
        </p:spPr>
        <p:txBody>
          <a:bodyPr>
            <a:normAutofit/>
          </a:bodyPr>
          <a:lstStyle/>
          <a:p>
            <a:r>
              <a:rPr lang="en-CA" b="1" dirty="0">
                <a:solidFill>
                  <a:schemeClr val="accent6"/>
                </a:solidFill>
                <a:latin typeface="Franklin Gothic Demi" panose="020B0703020102020204" pitchFamily="34" charset="0"/>
              </a:rPr>
              <a:t>Class Size and Composition</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a:xfrm>
            <a:off x="1053790" y="3144837"/>
            <a:ext cx="6858000" cy="2387599"/>
          </a:xfrm>
        </p:spPr>
        <p:txBody>
          <a:bodyPr>
            <a:normAutofit lnSpcReduction="10000"/>
          </a:bodyPr>
          <a:lstStyle/>
          <a:p>
            <a:pPr marL="571500" indent="-571500">
              <a:buFont typeface="Arial" panose="020B0604020202020204" pitchFamily="34" charset="0"/>
              <a:buChar char="•"/>
            </a:pPr>
            <a:r>
              <a:rPr lang="en-CA" sz="3600" dirty="0">
                <a:latin typeface="Franklin Gothic Demi" panose="020B0703020102020204" pitchFamily="34" charset="0"/>
              </a:rPr>
              <a:t>Class Size Limits</a:t>
            </a:r>
          </a:p>
          <a:p>
            <a:pPr marL="571500" indent="-571500">
              <a:buFont typeface="Arial" panose="020B0604020202020204" pitchFamily="34" charset="0"/>
              <a:buChar char="•"/>
            </a:pPr>
            <a:r>
              <a:rPr lang="en-CA" sz="3600" dirty="0">
                <a:latin typeface="Franklin Gothic Demi" panose="020B0703020102020204" pitchFamily="34" charset="0"/>
              </a:rPr>
              <a:t>Class Composition</a:t>
            </a:r>
          </a:p>
          <a:p>
            <a:pPr marL="571500" indent="-571500">
              <a:buFont typeface="Arial" panose="020B0604020202020204" pitchFamily="34" charset="0"/>
              <a:buChar char="•"/>
            </a:pPr>
            <a:r>
              <a:rPr lang="en-CA" sz="3600" dirty="0">
                <a:latin typeface="Franklin Gothic Demi" panose="020B0703020102020204" pitchFamily="34" charset="0"/>
              </a:rPr>
              <a:t>Jackson Arbitration</a:t>
            </a:r>
          </a:p>
          <a:p>
            <a:pPr marL="571500" indent="-571500">
              <a:buFont typeface="Arial" panose="020B0604020202020204" pitchFamily="34" charset="0"/>
              <a:buChar char="•"/>
            </a:pPr>
            <a:r>
              <a:rPr lang="en-CA" sz="3600" dirty="0">
                <a:latin typeface="Franklin Gothic Demi" panose="020B0703020102020204" pitchFamily="34" charset="0"/>
              </a:rPr>
              <a:t>Best Efforts</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259362299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Class Size Limits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5312323" y="1382344"/>
            <a:ext cx="3353211" cy="4933395"/>
          </a:xfrm>
          <a:ln w="19050">
            <a:solidFill>
              <a:schemeClr val="accent6"/>
            </a:solidFill>
          </a:ln>
        </p:spPr>
        <p:txBody>
          <a:bodyPr>
            <a:normAutofit fontScale="92500" lnSpcReduction="20000"/>
          </a:bodyPr>
          <a:lstStyle/>
          <a:p>
            <a:pPr marL="0" indent="0">
              <a:buNone/>
            </a:pPr>
            <a:r>
              <a:rPr lang="en-CA" sz="2000" dirty="0"/>
              <a:t>*Class sizes maximums shall be reduced by 1 student for one or two students with special needs and by a further 1 student, if in very exceptional circumstances, a third student with special needs is added.  </a:t>
            </a:r>
          </a:p>
          <a:p>
            <a:pPr marL="0" indent="0">
              <a:buNone/>
            </a:pPr>
            <a:endParaRPr lang="en-CA" sz="2000" dirty="0"/>
          </a:p>
          <a:p>
            <a:pPr marL="0" indent="0">
              <a:buNone/>
            </a:pPr>
            <a:r>
              <a:rPr lang="en-CA" sz="2000" dirty="0"/>
              <a:t>**Class size maximums can be exceeded by up to 2 (flex factor) after school has been in session for 20 teaching days due to an influx of pupils new to the school (however, composition ratios still prevail)</a:t>
            </a:r>
          </a:p>
          <a:p>
            <a:pPr marL="0" indent="0">
              <a:buNone/>
            </a:pPr>
            <a:endParaRPr lang="en-CA" sz="2000" dirty="0"/>
          </a:p>
          <a:p>
            <a:pPr marL="0" indent="0">
              <a:buNone/>
            </a:pPr>
            <a:r>
              <a:rPr lang="en-CA" sz="2000" i="1" dirty="0"/>
              <a:t>***</a:t>
            </a:r>
            <a:r>
              <a:rPr lang="en-CA" sz="2000" dirty="0"/>
              <a:t>The Board is not obligated to add additional divisions to meet class size and composition language if class sizes decrease below the Best Effort Floor</a:t>
            </a:r>
          </a:p>
        </p:txBody>
      </p:sp>
      <p:graphicFrame>
        <p:nvGraphicFramePr>
          <p:cNvPr id="7" name="Table 6">
            <a:extLst>
              <a:ext uri="{FF2B5EF4-FFF2-40B4-BE49-F238E27FC236}">
                <a16:creationId xmlns:a16="http://schemas.microsoft.com/office/drawing/2014/main" id="{18903ACB-FA25-4A88-B7E1-18B681DA4DBF}"/>
              </a:ext>
            </a:extLst>
          </p:cNvPr>
          <p:cNvGraphicFramePr>
            <a:graphicFrameLocks noGrp="1"/>
          </p:cNvGraphicFramePr>
          <p:nvPr>
            <p:extLst>
              <p:ext uri="{D42A27DB-BD31-4B8C-83A1-F6EECF244321}">
                <p14:modId xmlns:p14="http://schemas.microsoft.com/office/powerpoint/2010/main" val="722972106"/>
              </p:ext>
            </p:extLst>
          </p:nvPr>
        </p:nvGraphicFramePr>
        <p:xfrm>
          <a:off x="628650" y="1382344"/>
          <a:ext cx="4416626" cy="4860540"/>
        </p:xfrm>
        <a:graphic>
          <a:graphicData uri="http://schemas.openxmlformats.org/drawingml/2006/table">
            <a:tbl>
              <a:tblPr firstRow="1" firstCol="1" bandRow="1"/>
              <a:tblGrid>
                <a:gridCol w="2300747">
                  <a:extLst>
                    <a:ext uri="{9D8B030D-6E8A-4147-A177-3AD203B41FA5}">
                      <a16:colId xmlns:a16="http://schemas.microsoft.com/office/drawing/2014/main" val="2056332565"/>
                    </a:ext>
                  </a:extLst>
                </a:gridCol>
                <a:gridCol w="988828">
                  <a:extLst>
                    <a:ext uri="{9D8B030D-6E8A-4147-A177-3AD203B41FA5}">
                      <a16:colId xmlns:a16="http://schemas.microsoft.com/office/drawing/2014/main" val="847174156"/>
                    </a:ext>
                  </a:extLst>
                </a:gridCol>
                <a:gridCol w="1127051">
                  <a:extLst>
                    <a:ext uri="{9D8B030D-6E8A-4147-A177-3AD203B41FA5}">
                      <a16:colId xmlns:a16="http://schemas.microsoft.com/office/drawing/2014/main" val="1605050752"/>
                    </a:ext>
                  </a:extLst>
                </a:gridCol>
              </a:tblGrid>
              <a:tr h="549277">
                <a:tc>
                  <a:txBody>
                    <a:bodyPr/>
                    <a:lstStyle/>
                    <a:p>
                      <a:pPr marL="102870">
                        <a:lnSpc>
                          <a:spcPct val="107000"/>
                        </a:lnSpc>
                        <a:spcAft>
                          <a:spcPts val="0"/>
                        </a:spcAft>
                      </a:pPr>
                      <a:r>
                        <a:rPr lang="en-CA" sz="1200" b="1" dirty="0">
                          <a:effectLst/>
                          <a:latin typeface="Arial" panose="020B0604020202020204" pitchFamily="34" charset="0"/>
                          <a:ea typeface="Calibri" panose="020F0502020204030204" pitchFamily="34" charset="0"/>
                          <a:cs typeface="Times New Roman" panose="02020603050405020304" pitchFamily="18" charset="0"/>
                        </a:rPr>
                        <a:t>Grade Level/Class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Class Size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Maximum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Best Effort Floor***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52079400"/>
                  </a:ext>
                </a:extLst>
              </a:tr>
              <a:tr h="263829">
                <a:tc>
                  <a:txBody>
                    <a:bodyPr/>
                    <a:lstStyle/>
                    <a:p>
                      <a:pPr marL="102870">
                        <a:lnSpc>
                          <a:spcPct val="107000"/>
                        </a:lnSpc>
                        <a:spcAft>
                          <a:spcPts val="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Kindergarten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99467160"/>
                  </a:ext>
                </a:extLst>
              </a:tr>
              <a:tr h="263829">
                <a:tc>
                  <a:txBody>
                    <a:bodyPr/>
                    <a:lstStyle/>
                    <a:p>
                      <a:pPr marL="102870">
                        <a:lnSpc>
                          <a:spcPct val="107000"/>
                        </a:lnSpc>
                        <a:spcAft>
                          <a:spcPts val="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K–1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N/A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6493290"/>
                  </a:ext>
                </a:extLst>
              </a:tr>
              <a:tr h="263829">
                <a:tc>
                  <a:txBody>
                    <a:bodyPr/>
                    <a:lstStyle/>
                    <a:p>
                      <a:pPr marL="102870">
                        <a:lnSpc>
                          <a:spcPct val="107000"/>
                        </a:lnSpc>
                        <a:spcAft>
                          <a:spcPts val="0"/>
                        </a:spcAft>
                      </a:pPr>
                      <a:r>
                        <a:rPr lang="en-C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Grades 1–3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6642894"/>
                  </a:ext>
                </a:extLst>
              </a:tr>
              <a:tr h="263829">
                <a:tc>
                  <a:txBody>
                    <a:bodyPr/>
                    <a:lstStyle/>
                    <a:p>
                      <a:pPr marL="102870">
                        <a:lnSpc>
                          <a:spcPct val="107000"/>
                        </a:lnSpc>
                        <a:spcAft>
                          <a:spcPts val="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Grades 1-3 (split class)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93625433"/>
                  </a:ext>
                </a:extLst>
              </a:tr>
              <a:tr h="263829">
                <a:tc>
                  <a:txBody>
                    <a:bodyPr/>
                    <a:lstStyle/>
                    <a:p>
                      <a:pPr marL="102870">
                        <a:lnSpc>
                          <a:spcPct val="107000"/>
                        </a:lnSpc>
                        <a:spcAft>
                          <a:spcPts val="0"/>
                        </a:spcAft>
                      </a:pPr>
                      <a:r>
                        <a:rPr lang="en-CA" sz="1400" spc="-2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Grades 1-3 (multi-age)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92455134"/>
                  </a:ext>
                </a:extLst>
              </a:tr>
              <a:tr h="235698">
                <a:tc>
                  <a:txBody>
                    <a:bodyPr/>
                    <a:lstStyle/>
                    <a:p>
                      <a:pPr marL="102870">
                        <a:lnSpc>
                          <a:spcPct val="107000"/>
                        </a:lnSpc>
                        <a:spcAft>
                          <a:spcPts val="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Grade ¾ (more 3s)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CA" sz="1600">
                          <a:effectLst/>
                          <a:latin typeface="Calibri" panose="020F0502020204030204" pitchFamily="34" charset="0"/>
                          <a:ea typeface="Calibri" panose="020F0502020204030204" pitchFamily="34" charset="0"/>
                          <a:cs typeface="Times New Roman" panose="02020603050405020304" pitchFamily="18" charset="0"/>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9399069"/>
                  </a:ext>
                </a:extLst>
              </a:tr>
              <a:tr h="235698">
                <a:tc>
                  <a:txBody>
                    <a:bodyPr/>
                    <a:lstStyle/>
                    <a:p>
                      <a:pPr marL="102870">
                        <a:lnSpc>
                          <a:spcPct val="107000"/>
                        </a:lnSpc>
                        <a:spcAft>
                          <a:spcPts val="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 ¾ (more 4s)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84210422"/>
                  </a:ext>
                </a:extLst>
              </a:tr>
              <a:tr h="235698">
                <a:tc>
                  <a:txBody>
                    <a:bodyPr/>
                    <a:lstStyle/>
                    <a:p>
                      <a:pPr marL="102870">
                        <a:lnSpc>
                          <a:spcPct val="107000"/>
                        </a:lnSpc>
                        <a:spcAft>
                          <a:spcPts val="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Grade 3/4/5 (more 3s)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CA" sz="1600">
                          <a:effectLst/>
                          <a:latin typeface="Calibri" panose="020F0502020204030204" pitchFamily="34" charset="0"/>
                          <a:ea typeface="Calibri" panose="020F0502020204030204" pitchFamily="34" charset="0"/>
                          <a:cs typeface="Times New Roman" panose="02020603050405020304" pitchFamily="18" charset="0"/>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1034870"/>
                  </a:ext>
                </a:extLst>
              </a:tr>
              <a:tr h="235698">
                <a:tc>
                  <a:txBody>
                    <a:bodyPr/>
                    <a:lstStyle/>
                    <a:p>
                      <a:pPr marL="102870">
                        <a:lnSpc>
                          <a:spcPct val="107000"/>
                        </a:lnSpc>
                        <a:spcAft>
                          <a:spcPts val="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Grade 3/4/5 (more 4/5s)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CA" sz="1600">
                          <a:effectLst/>
                          <a:latin typeface="Calibri" panose="020F0502020204030204" pitchFamily="34" charset="0"/>
                          <a:ea typeface="Calibri" panose="020F0502020204030204" pitchFamily="34" charset="0"/>
                          <a:cs typeface="Times New Roman" panose="02020603050405020304" pitchFamily="18" charset="0"/>
                        </a:rPr>
                        <a:t>19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4592873"/>
                  </a:ext>
                </a:extLst>
              </a:tr>
              <a:tr h="423483">
                <a:tc>
                  <a:txBody>
                    <a:bodyPr/>
                    <a:lstStyle/>
                    <a:p>
                      <a:pPr marL="102870">
                        <a:lnSpc>
                          <a:spcPct val="107000"/>
                        </a:lnSpc>
                        <a:spcAft>
                          <a:spcPts val="0"/>
                        </a:spcAft>
                      </a:pPr>
                      <a:r>
                        <a:rPr lang="en-C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Grades 4–7 (Intermediate)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24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3878069"/>
                  </a:ext>
                </a:extLst>
              </a:tr>
              <a:tr h="277358">
                <a:tc>
                  <a:txBody>
                    <a:bodyPr/>
                    <a:lstStyle/>
                    <a:p>
                      <a:pPr marL="102870">
                        <a:lnSpc>
                          <a:spcPct val="107000"/>
                        </a:lnSpc>
                        <a:spcAft>
                          <a:spcPts val="0"/>
                        </a:spcAft>
                      </a:pPr>
                      <a:r>
                        <a:rPr lang="en-CA" sz="1400" spc="-2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Grades 4–7 (split)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83681496"/>
                  </a:ext>
                </a:extLst>
              </a:tr>
              <a:tr h="257064">
                <a:tc>
                  <a:txBody>
                    <a:bodyPr/>
                    <a:lstStyle/>
                    <a:p>
                      <a:pPr marL="102870">
                        <a:lnSpc>
                          <a:spcPct val="107000"/>
                        </a:lnSpc>
                        <a:spcAft>
                          <a:spcPts val="0"/>
                        </a:spcAft>
                      </a:pPr>
                      <a:r>
                        <a:rPr lang="en-C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Special Education</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1400" dirty="0">
                          <a:effectLst/>
                          <a:latin typeface="Arial" panose="020B0604020202020204" pitchFamily="34" charset="0"/>
                          <a:ea typeface="Calibri" panose="020F0502020204030204" pitchFamily="34" charset="0"/>
                          <a:cs typeface="Times New Roman" panose="02020603050405020304" pitchFamily="18" charset="0"/>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4828370"/>
                  </a:ext>
                </a:extLst>
              </a:tr>
              <a:tr h="1015420">
                <a:tc>
                  <a:txBody>
                    <a:bodyPr/>
                    <a:lstStyle/>
                    <a:p>
                      <a:pPr marL="102870">
                        <a:lnSpc>
                          <a:spcPct val="107000"/>
                        </a:lnSpc>
                        <a:spcAft>
                          <a:spcPts val="0"/>
                        </a:spcAft>
                      </a:pP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 Factor**</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p>
                      <a:pPr marL="102870">
                        <a:lnSpc>
                          <a:spcPct val="107000"/>
                        </a:lnSpc>
                        <a:spcAft>
                          <a:spcPts val="0"/>
                        </a:spcAft>
                      </a:pPr>
                      <a:r>
                        <a:rPr lang="en-C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9.B.14)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C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76288038"/>
                  </a:ext>
                </a:extLst>
              </a:tr>
            </a:tbl>
          </a:graphicData>
        </a:graphic>
      </p:graphicFrame>
    </p:spTree>
    <p:extLst>
      <p:ext uri="{BB962C8B-B14F-4D97-AF65-F5344CB8AC3E}">
        <p14:creationId xmlns:p14="http://schemas.microsoft.com/office/powerpoint/2010/main" val="353596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1EC9-9D5E-4C37-8F5D-164CDCD7EE18}"/>
              </a:ext>
            </a:extLst>
          </p:cNvPr>
          <p:cNvSpPr>
            <a:spLocks noGrp="1"/>
          </p:cNvSpPr>
          <p:nvPr>
            <p:ph type="title"/>
          </p:nvPr>
        </p:nvSpPr>
        <p:spPr/>
        <p:txBody>
          <a:bodyPr/>
          <a:lstStyle/>
          <a:p>
            <a:r>
              <a:rPr lang="en-US" b="1" dirty="0">
                <a:solidFill>
                  <a:srgbClr val="67A541"/>
                </a:solidFill>
              </a:rPr>
              <a:t>Spring Transfer Timelines </a:t>
            </a:r>
            <a:r>
              <a:rPr lang="en-US" b="1" dirty="0" err="1">
                <a:solidFill>
                  <a:srgbClr val="67A541"/>
                </a:solidFill>
              </a:rPr>
              <a:t>ct’d</a:t>
            </a:r>
            <a:endParaRPr lang="en-CA" b="1" dirty="0">
              <a:solidFill>
                <a:srgbClr val="67A541"/>
              </a:solidFill>
            </a:endParaRPr>
          </a:p>
        </p:txBody>
      </p:sp>
      <p:sp>
        <p:nvSpPr>
          <p:cNvPr id="3" name="Content Placeholder 2">
            <a:extLst>
              <a:ext uri="{FF2B5EF4-FFF2-40B4-BE49-F238E27FC236}">
                <a16:creationId xmlns:a16="http://schemas.microsoft.com/office/drawing/2014/main" id="{035201C3-658E-416A-B1EF-A8EBA5992908}"/>
              </a:ext>
            </a:extLst>
          </p:cNvPr>
          <p:cNvSpPr>
            <a:spLocks noGrp="1"/>
          </p:cNvSpPr>
          <p:nvPr>
            <p:ph idx="1"/>
          </p:nvPr>
        </p:nvSpPr>
        <p:spPr>
          <a:xfrm>
            <a:off x="384464" y="1690689"/>
            <a:ext cx="8437418" cy="5001056"/>
          </a:xfrm>
        </p:spPr>
        <p:txBody>
          <a:bodyPr>
            <a:normAutofit fontScale="92500"/>
          </a:bodyPr>
          <a:lstStyle/>
          <a:p>
            <a:pPr marL="0" indent="0">
              <a:buNone/>
            </a:pPr>
            <a:r>
              <a:rPr lang="en-US" dirty="0">
                <a:solidFill>
                  <a:srgbClr val="65A240"/>
                </a:solidFill>
              </a:rPr>
              <a:t>June 27 onward</a:t>
            </a:r>
          </a:p>
          <a:p>
            <a:r>
              <a:rPr lang="en-US" dirty="0"/>
              <a:t>Interviews and offers for continuing positions</a:t>
            </a:r>
          </a:p>
          <a:p>
            <a:r>
              <a:rPr lang="en-CA" i="1" dirty="0"/>
              <a:t>Temporary postings may be held for continuing placements</a:t>
            </a:r>
          </a:p>
          <a:p>
            <a:pPr marL="0" indent="0">
              <a:buNone/>
            </a:pPr>
            <a:r>
              <a:rPr lang="en-CA" dirty="0">
                <a:solidFill>
                  <a:srgbClr val="65A240"/>
                </a:solidFill>
              </a:rPr>
              <a:t>August 12-18</a:t>
            </a:r>
          </a:p>
          <a:p>
            <a:r>
              <a:rPr lang="en-CA" dirty="0"/>
              <a:t>Summer Posting period</a:t>
            </a:r>
          </a:p>
          <a:p>
            <a:pPr marL="0" indent="0">
              <a:buNone/>
            </a:pPr>
            <a:r>
              <a:rPr lang="en-CA" dirty="0">
                <a:solidFill>
                  <a:srgbClr val="65A240"/>
                </a:solidFill>
              </a:rPr>
              <a:t>August 19 onward</a:t>
            </a:r>
          </a:p>
          <a:p>
            <a:r>
              <a:rPr lang="en-CA" dirty="0"/>
              <a:t>Interviews and offers for </a:t>
            </a:r>
            <a:r>
              <a:rPr lang="en-CA" u="sng" dirty="0"/>
              <a:t>continuing positions</a:t>
            </a:r>
            <a:r>
              <a:rPr lang="en-CA" dirty="0"/>
              <a:t> only</a:t>
            </a:r>
          </a:p>
          <a:p>
            <a:r>
              <a:rPr lang="en-CA" i="1" dirty="0"/>
              <a:t>Temporary postings may be held for continuing placements</a:t>
            </a:r>
          </a:p>
          <a:p>
            <a:pPr marL="0" indent="0">
              <a:buNone/>
            </a:pPr>
            <a:r>
              <a:rPr lang="en-CA" dirty="0">
                <a:solidFill>
                  <a:srgbClr val="65A240"/>
                </a:solidFill>
              </a:rPr>
              <a:t>September 1 - 3</a:t>
            </a:r>
          </a:p>
          <a:p>
            <a:r>
              <a:rPr lang="en-CA" dirty="0"/>
              <a:t>Posting Period 1</a:t>
            </a:r>
          </a:p>
        </p:txBody>
      </p:sp>
    </p:spTree>
    <p:extLst>
      <p:ext uri="{BB962C8B-B14F-4D97-AF65-F5344CB8AC3E}">
        <p14:creationId xmlns:p14="http://schemas.microsoft.com/office/powerpoint/2010/main" val="3412821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Class Composition</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571625"/>
            <a:ext cx="7886700" cy="4300855"/>
          </a:xfrm>
        </p:spPr>
        <p:txBody>
          <a:bodyPr>
            <a:normAutofit fontScale="92500"/>
          </a:bodyPr>
          <a:lstStyle/>
          <a:p>
            <a:r>
              <a:rPr lang="en-CA" sz="3600" b="1" dirty="0"/>
              <a:t>Maximums:</a:t>
            </a:r>
          </a:p>
          <a:p>
            <a:pPr lvl="1"/>
            <a:r>
              <a:rPr lang="en-CA" sz="3200" dirty="0"/>
              <a:t>Maximum 2 students per class with a Ministry Special Needs designation</a:t>
            </a:r>
          </a:p>
          <a:p>
            <a:pPr lvl="1"/>
            <a:r>
              <a:rPr lang="en-CA" sz="3200" dirty="0"/>
              <a:t>Under very exceptional circumstances, there may be a 3</a:t>
            </a:r>
            <a:r>
              <a:rPr lang="en-CA" sz="3200" baseline="30000" dirty="0"/>
              <a:t>rd</a:t>
            </a:r>
            <a:r>
              <a:rPr lang="en-CA" sz="3200" dirty="0"/>
              <a:t> student with a designation*</a:t>
            </a:r>
          </a:p>
          <a:p>
            <a:r>
              <a:rPr lang="en-CA" sz="3600" b="1" dirty="0"/>
              <a:t>Combinations of Ministry designations:</a:t>
            </a:r>
          </a:p>
          <a:p>
            <a:pPr lvl="1"/>
            <a:r>
              <a:rPr lang="en-CA" sz="3200" dirty="0"/>
              <a:t>1 severe and 1 less severe category designation</a:t>
            </a:r>
          </a:p>
          <a:p>
            <a:pPr lvl="1"/>
            <a:r>
              <a:rPr lang="en-CA" sz="3200" dirty="0"/>
              <a:t>2 less severe category designations</a:t>
            </a:r>
          </a:p>
          <a:p>
            <a:endParaRPr lang="en-CA" sz="3600" dirty="0">
              <a:latin typeface="Franklin Gothic Demi" panose="020B0703020102020204" pitchFamily="34" charset="0"/>
            </a:endParaRPr>
          </a:p>
        </p:txBody>
      </p:sp>
    </p:spTree>
    <p:extLst>
      <p:ext uri="{BB962C8B-B14F-4D97-AF65-F5344CB8AC3E}">
        <p14:creationId xmlns:p14="http://schemas.microsoft.com/office/powerpoint/2010/main" val="1339138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Class Comp: Our restored language</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537210" y="1485991"/>
            <a:ext cx="8203240" cy="4862558"/>
          </a:xfrm>
        </p:spPr>
        <p:txBody>
          <a:bodyPr>
            <a:normAutofit fontScale="85000" lnSpcReduction="20000"/>
          </a:bodyPr>
          <a:lstStyle/>
          <a:p>
            <a:pPr marL="0" lvl="0" indent="0">
              <a:lnSpc>
                <a:spcPct val="107000"/>
              </a:lnSpc>
              <a:spcBef>
                <a:spcPts val="0"/>
              </a:spcBef>
              <a:buNone/>
              <a:defRPr/>
            </a:pPr>
            <a:endParaRPr lang="en-CA" sz="1400" b="1" kern="0" dirty="0">
              <a:solidFill>
                <a:srgbClr val="1F4E79"/>
              </a:solidFill>
              <a:latin typeface="Arial" panose="020B0604020202020204" pitchFamily="34" charset="0"/>
              <a:cs typeface="Times New Roman" panose="02020603050405020304" pitchFamily="18" charset="0"/>
            </a:endParaRPr>
          </a:p>
          <a:p>
            <a:r>
              <a:rPr lang="en-CA" dirty="0"/>
              <a:t>Combinations of Ministry designations </a:t>
            </a:r>
            <a:r>
              <a:rPr lang="en-CA" b="1" dirty="0"/>
              <a:t>(1995/present)</a:t>
            </a:r>
            <a:r>
              <a:rPr lang="en-CA" dirty="0"/>
              <a:t>:</a:t>
            </a:r>
          </a:p>
          <a:p>
            <a:pPr marL="742950" lvl="1" indent="-285750"/>
            <a:r>
              <a:rPr lang="en-US" dirty="0"/>
              <a:t>1 severe and 1 less severe category designation</a:t>
            </a:r>
          </a:p>
          <a:p>
            <a:pPr marL="742950" lvl="1" indent="-285750"/>
            <a:r>
              <a:rPr lang="en-US" dirty="0"/>
              <a:t>2 less severe category designations</a:t>
            </a:r>
          </a:p>
          <a:p>
            <a:pPr marL="0" lvl="0" indent="0">
              <a:lnSpc>
                <a:spcPct val="107000"/>
              </a:lnSpc>
              <a:spcBef>
                <a:spcPts val="0"/>
              </a:spcBef>
              <a:buNone/>
              <a:defRPr/>
            </a:pPr>
            <a:endParaRPr lang="en-CA" sz="1700" b="1" kern="0" dirty="0">
              <a:solidFill>
                <a:srgbClr val="1F4E79"/>
              </a:solidFill>
              <a:ea typeface="Calibri" panose="020F0502020204030204" pitchFamily="34" charset="0"/>
              <a:cs typeface="Times New Roman" panose="02020603050405020304" pitchFamily="18" charset="0"/>
            </a:endParaRPr>
          </a:p>
          <a:p>
            <a:pPr marL="0" lvl="0" indent="0">
              <a:lnSpc>
                <a:spcPct val="107000"/>
              </a:lnSpc>
              <a:spcBef>
                <a:spcPts val="0"/>
              </a:spcBef>
              <a:buNone/>
              <a:defRPr/>
            </a:pPr>
            <a:r>
              <a:rPr lang="en-CA" sz="1700" b="1" kern="0" dirty="0">
                <a:solidFill>
                  <a:srgbClr val="1F4E79"/>
                </a:solidFill>
                <a:latin typeface="Arial" panose="020B0604020202020204" pitchFamily="34" charset="0"/>
                <a:ea typeface="Calibri" panose="020F0502020204030204" pitchFamily="34" charset="0"/>
                <a:cs typeface="Arial" panose="020B0604020202020204" pitchFamily="34" charset="0"/>
              </a:rPr>
              <a:t>Severe (A, C, G, and H)</a:t>
            </a:r>
            <a:endPar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 – Physically Dependent/Multiple Needs</a:t>
            </a:r>
            <a:endParaRPr lang="en-CA" sz="1700" b="1" kern="0" dirty="0">
              <a:solidFill>
                <a:sysClr val="windowText" lastClr="000000"/>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B – </a:t>
            </a:r>
            <a:r>
              <a:rPr lang="en-CA" sz="1700" b="1" kern="0" dirty="0">
                <a:solidFill>
                  <a:sysClr val="windowText" lastClr="000000"/>
                </a:solidFill>
                <a:highlight>
                  <a:srgbClr val="FFFF00"/>
                </a:highlight>
                <a:latin typeface="Arial" panose="020B0604020202020204" pitchFamily="34" charset="0"/>
                <a:ea typeface="Calibri" panose="020F0502020204030204" pitchFamily="34" charset="0"/>
                <a:cs typeface="Arial" panose="020B0604020202020204" pitchFamily="34" charset="0"/>
              </a:rPr>
              <a:t>Deaf and Blind</a:t>
            </a: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C – Moderate to Profound Intellectual Disabilities</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OG – Autism Spectrum Disorder</a:t>
            </a:r>
            <a:r>
              <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CA" sz="1700" i="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(some of the current </a:t>
            </a:r>
            <a:r>
              <a:rPr lang="en-CA" sz="1700" i="1" kern="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Gs</a:t>
            </a:r>
            <a:r>
              <a:rPr lang="en-CA" sz="1700" i="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p>
          <a:p>
            <a:pPr marL="285750"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H – Intensive Behaviour/Mental Illness</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lvl="0" indent="0">
              <a:lnSpc>
                <a:spcPct val="107000"/>
              </a:lnSpc>
              <a:spcBef>
                <a:spcPts val="0"/>
              </a:spcBef>
              <a:buNone/>
              <a:defRPr/>
            </a:pPr>
            <a:endParaRPr lang="en-CA" sz="1700" b="1" kern="0" dirty="0">
              <a:solidFill>
                <a:sysClr val="windowText" lastClr="000000"/>
              </a:solidFill>
              <a:latin typeface="Arial" panose="020B0604020202020204" pitchFamily="34" charset="0"/>
              <a:cs typeface="Arial" panose="020B0604020202020204" pitchFamily="34" charset="0"/>
            </a:endParaRPr>
          </a:p>
          <a:p>
            <a:pPr lvl="0">
              <a:lnSpc>
                <a:spcPct val="107000"/>
              </a:lnSpc>
              <a:spcBef>
                <a:spcPts val="0"/>
              </a:spcBef>
              <a:buNone/>
              <a:defRPr/>
            </a:pPr>
            <a:r>
              <a:rPr lang="en-CA" sz="1700" b="1" kern="0" dirty="0">
                <a:solidFill>
                  <a:srgbClr val="1F4E79"/>
                </a:solidFill>
                <a:latin typeface="Arial" panose="020B0604020202020204" pitchFamily="34" charset="0"/>
                <a:cs typeface="Arial" panose="020B0604020202020204" pitchFamily="34" charset="0"/>
              </a:rPr>
              <a:t>Less Severe (B, D, E, F, K and Q)</a:t>
            </a:r>
          </a:p>
          <a:p>
            <a:pPr marL="285750" marR="221615" lvl="0" indent="0">
              <a:lnSpc>
                <a:spcPct val="107000"/>
              </a:lnSpc>
              <a:spcBef>
                <a:spcPts val="0"/>
              </a:spcBef>
              <a:buNone/>
              <a:defRPr/>
            </a:pPr>
            <a:r>
              <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D – Physical Disability or Chronic Health Impairment</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E – Visual Impairment</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F – Deaf or Hard of Hearing</a:t>
            </a: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J – Severe Learning Disabilities </a:t>
            </a:r>
            <a:r>
              <a:rPr lang="en-CA" sz="1700" i="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(some of the current Qs)</a:t>
            </a: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K – Mild Intellectual Disabilities</a:t>
            </a:r>
            <a:endParaRPr lang="en-CA" sz="17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marR="221615" lvl="0" indent="0">
              <a:lnSpc>
                <a:spcPct val="107000"/>
              </a:lnSpc>
              <a:spcBef>
                <a:spcPts val="0"/>
              </a:spcBef>
              <a:buNone/>
              <a:defRPr/>
            </a:pPr>
            <a:r>
              <a:rPr lang="en-CA" sz="1700"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Q – Learning Disabilities </a:t>
            </a:r>
            <a:r>
              <a:rPr lang="en-CA" sz="1700" i="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(excluding </a:t>
            </a:r>
            <a:r>
              <a:rPr lang="en-CA" sz="1700" i="1" kern="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Js</a:t>
            </a:r>
            <a:r>
              <a:rPr lang="en-CA" sz="1700" i="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p>
          <a:p>
            <a:pPr marL="285750" marR="221615" lvl="0" indent="0">
              <a:lnSpc>
                <a:spcPct val="107000"/>
              </a:lnSpc>
              <a:spcBef>
                <a:spcPts val="0"/>
              </a:spcBef>
              <a:buNone/>
              <a:defRPr/>
            </a:pPr>
            <a:r>
              <a:rPr lang="en-CA" sz="1200" b="1" kern="0" dirty="0">
                <a:solidFill>
                  <a:sysClr val="windowText" lastClr="000000"/>
                </a:solidFill>
                <a:ea typeface="Calibri" panose="020F0502020204030204" pitchFamily="34" charset="0"/>
                <a:cs typeface="Times New Roman" panose="02020603050405020304" pitchFamily="18" charset="0"/>
              </a:rPr>
              <a:t> </a:t>
            </a:r>
            <a:endParaRPr lang="en-CA" sz="1100" kern="0" dirty="0">
              <a:solidFill>
                <a:sysClr val="windowText" lastClr="000000"/>
              </a:solidFill>
              <a:ea typeface="Calibri" panose="020F0502020204030204" pitchFamily="34" charset="0"/>
              <a:cs typeface="Times New Roman" panose="02020603050405020304" pitchFamily="18" charset="0"/>
            </a:endParaRPr>
          </a:p>
          <a:p>
            <a:pPr marL="283210" marR="219710" lvl="0" indent="0">
              <a:lnSpc>
                <a:spcPct val="107000"/>
              </a:lnSpc>
              <a:spcBef>
                <a:spcPts val="0"/>
              </a:spcBef>
              <a:buNone/>
              <a:defRPr/>
            </a:pPr>
            <a:endParaRPr lang="en-CA" dirty="0"/>
          </a:p>
          <a:p>
            <a:endParaRPr lang="en-CA" sz="3600" dirty="0">
              <a:latin typeface="Franklin Gothic Demi" panose="020B0703020102020204" pitchFamily="34" charset="0"/>
            </a:endParaRPr>
          </a:p>
        </p:txBody>
      </p:sp>
      <p:sp>
        <p:nvSpPr>
          <p:cNvPr id="5" name="TextBox 4">
            <a:extLst>
              <a:ext uri="{FF2B5EF4-FFF2-40B4-BE49-F238E27FC236}">
                <a16:creationId xmlns:a16="http://schemas.microsoft.com/office/drawing/2014/main" id="{83BDC2D0-9ED5-4DFA-8B0E-62C5FBB81D0B}"/>
              </a:ext>
            </a:extLst>
          </p:cNvPr>
          <p:cNvSpPr txBox="1"/>
          <p:nvPr/>
        </p:nvSpPr>
        <p:spPr>
          <a:xfrm>
            <a:off x="6372446" y="3763924"/>
            <a:ext cx="2453064" cy="2846870"/>
          </a:xfrm>
          <a:prstGeom prst="rect">
            <a:avLst/>
          </a:prstGeom>
          <a:noFill/>
          <a:ln w="28575">
            <a:solidFill>
              <a:srgbClr val="FFC000"/>
            </a:solidFill>
          </a:ln>
        </p:spPr>
        <p:txBody>
          <a:bodyPr wrap="square" rtlCol="0">
            <a:spAutoFit/>
          </a:bodyPr>
          <a:lstStyle/>
          <a:p>
            <a:pPr marL="285750" marR="221615" lvl="0" defTabSz="914400">
              <a:lnSpc>
                <a:spcPct val="107000"/>
              </a:lnSpc>
              <a:defRPr/>
            </a:pPr>
            <a:r>
              <a:rPr lang="en-CA" sz="1400" b="1" kern="0" spc="-20" dirty="0">
                <a:solidFill>
                  <a:srgbClr val="1F4E79"/>
                </a:solidFill>
                <a:latin typeface="Arial" panose="020B0604020202020204" pitchFamily="34" charset="0"/>
                <a:ea typeface="Calibri" panose="020F0502020204030204" pitchFamily="34" charset="0"/>
                <a:cs typeface="Times New Roman" panose="02020603050405020304" pitchFamily="18" charset="0"/>
              </a:rPr>
              <a:t>Who is not included? (for class composition numbers)</a:t>
            </a:r>
            <a:endParaRPr lang="en-CA" sz="1400" kern="0" dirty="0">
              <a:solidFill>
                <a:sysClr val="windowText" lastClr="000000"/>
              </a:solidFill>
              <a:ea typeface="Calibri" panose="020F0502020204030204" pitchFamily="34" charset="0"/>
              <a:cs typeface="Times New Roman" panose="02020603050405020304" pitchFamily="18" charset="0"/>
            </a:endParaRPr>
          </a:p>
          <a:p>
            <a:pPr marL="283210" marR="219710" lvl="0" defTabSz="914400">
              <a:lnSpc>
                <a:spcPct val="107000"/>
              </a:lnSpc>
              <a:defRPr/>
            </a:pPr>
            <a:r>
              <a:rPr lang="en-CA" sz="1400" b="1"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B – Deaf and Blind</a:t>
            </a:r>
          </a:p>
          <a:p>
            <a:pPr marL="283210" marR="219710" lvl="0" defTabSz="914400">
              <a:lnSpc>
                <a:spcPct val="107000"/>
              </a:lnSpc>
              <a:defRPr/>
            </a:pPr>
            <a:r>
              <a:rPr lang="en-CA" sz="1400" b="1"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G – ASD </a:t>
            </a:r>
            <a:r>
              <a:rPr lang="en-CA" sz="1400" b="1" i="1" kern="0" dirty="0">
                <a:solidFill>
                  <a:srgbClr val="FF0000"/>
                </a:solidFill>
                <a:latin typeface="Arial" panose="020B0604020202020204" pitchFamily="34" charset="0"/>
                <a:ea typeface="Calibri" panose="020F0502020204030204" pitchFamily="34" charset="0"/>
                <a:cs typeface="Times New Roman" panose="02020603050405020304" pitchFamily="18" charset="0"/>
              </a:rPr>
              <a:t>(not OG)</a:t>
            </a:r>
          </a:p>
          <a:p>
            <a:pPr marL="283210" marR="219710" lvl="0" defTabSz="914400">
              <a:lnSpc>
                <a:spcPct val="107000"/>
              </a:lnSpc>
              <a:defRPr/>
            </a:pPr>
            <a:r>
              <a:rPr lang="en-CA" sz="1400" b="1"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P – Gifted</a:t>
            </a:r>
          </a:p>
          <a:p>
            <a:pPr marL="283210" marR="219710" defTabSz="914400">
              <a:lnSpc>
                <a:spcPct val="107000"/>
              </a:lnSpc>
              <a:defRPr/>
            </a:pPr>
            <a:r>
              <a:rPr lang="en-CA" sz="1400" b="1"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Q – Learning Disabilities </a:t>
            </a:r>
            <a:r>
              <a:rPr lang="en-CA" sz="1400" b="1" i="1" kern="0" dirty="0">
                <a:solidFill>
                  <a:srgbClr val="FF0000"/>
                </a:solidFill>
                <a:latin typeface="Arial" panose="020B0604020202020204" pitchFamily="34" charset="0"/>
                <a:ea typeface="Calibri" panose="020F0502020204030204" pitchFamily="34" charset="0"/>
                <a:cs typeface="Times New Roman" panose="02020603050405020304" pitchFamily="18" charset="0"/>
              </a:rPr>
              <a:t>(except J) </a:t>
            </a:r>
            <a:endParaRPr lang="en-CA" sz="1400" i="1" kern="0" dirty="0">
              <a:solidFill>
                <a:srgbClr val="FF0000"/>
              </a:solidFill>
              <a:ea typeface="Calibri" panose="020F0502020204030204" pitchFamily="34" charset="0"/>
              <a:cs typeface="Times New Roman" panose="02020603050405020304" pitchFamily="18" charset="0"/>
            </a:endParaRPr>
          </a:p>
          <a:p>
            <a:pPr marL="283210" marR="219710" lvl="0" defTabSz="914400">
              <a:lnSpc>
                <a:spcPct val="107000"/>
              </a:lnSpc>
              <a:defRPr/>
            </a:pPr>
            <a:r>
              <a:rPr lang="en-CA" sz="1400" b="1"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R – Moderate Behaviour Support</a:t>
            </a:r>
            <a:endParaRPr lang="en-CA" sz="1400" kern="0" dirty="0">
              <a:solidFill>
                <a:sysClr val="windowText" lastClr="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894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B5DD6F-420B-3411-025D-8BDC4D949606}"/>
              </a:ext>
            </a:extLst>
          </p:cNvPr>
          <p:cNvPicPr>
            <a:picLocks noChangeAspect="1"/>
          </p:cNvPicPr>
          <p:nvPr/>
        </p:nvPicPr>
        <p:blipFill>
          <a:blip r:embed="rId3"/>
          <a:stretch>
            <a:fillRect/>
          </a:stretch>
        </p:blipFill>
        <p:spPr>
          <a:xfrm>
            <a:off x="841352" y="1407008"/>
            <a:ext cx="7644726" cy="5106033"/>
          </a:xfrm>
          <a:prstGeom prst="rect">
            <a:avLst/>
          </a:prstGeom>
        </p:spPr>
      </p:pic>
      <p:sp>
        <p:nvSpPr>
          <p:cNvPr id="9" name="TextBox 8">
            <a:extLst>
              <a:ext uri="{FF2B5EF4-FFF2-40B4-BE49-F238E27FC236}">
                <a16:creationId xmlns:a16="http://schemas.microsoft.com/office/drawing/2014/main" id="{44C452A7-8798-D091-A5DF-7CE8EA9C33E1}"/>
              </a:ext>
            </a:extLst>
          </p:cNvPr>
          <p:cNvSpPr txBox="1"/>
          <p:nvPr/>
        </p:nvSpPr>
        <p:spPr>
          <a:xfrm>
            <a:off x="2196788" y="1459699"/>
            <a:ext cx="944489" cy="369332"/>
          </a:xfrm>
          <a:prstGeom prst="rect">
            <a:avLst/>
          </a:prstGeom>
          <a:noFill/>
        </p:spPr>
        <p:txBody>
          <a:bodyPr wrap="none" rtlCol="0">
            <a:spAutoFit/>
          </a:bodyPr>
          <a:lstStyle/>
          <a:p>
            <a:r>
              <a:rPr lang="en-CA" b="1" dirty="0">
                <a:solidFill>
                  <a:srgbClr val="65A240"/>
                </a:solidFill>
              </a:rPr>
              <a:t>$50,730</a:t>
            </a:r>
          </a:p>
        </p:txBody>
      </p:sp>
      <p:sp>
        <p:nvSpPr>
          <p:cNvPr id="10" name="TextBox 9">
            <a:extLst>
              <a:ext uri="{FF2B5EF4-FFF2-40B4-BE49-F238E27FC236}">
                <a16:creationId xmlns:a16="http://schemas.microsoft.com/office/drawing/2014/main" id="{FF9C932E-CC09-6E09-7780-FED1D4B40FD4}"/>
              </a:ext>
            </a:extLst>
          </p:cNvPr>
          <p:cNvSpPr txBox="1"/>
          <p:nvPr/>
        </p:nvSpPr>
        <p:spPr>
          <a:xfrm>
            <a:off x="2196790" y="2835757"/>
            <a:ext cx="944489" cy="369332"/>
          </a:xfrm>
          <a:prstGeom prst="rect">
            <a:avLst/>
          </a:prstGeom>
          <a:noFill/>
        </p:spPr>
        <p:txBody>
          <a:bodyPr wrap="none" rtlCol="0">
            <a:spAutoFit/>
          </a:bodyPr>
          <a:lstStyle/>
          <a:p>
            <a:r>
              <a:rPr lang="en-CA" b="1" dirty="0">
                <a:solidFill>
                  <a:srgbClr val="65A240"/>
                </a:solidFill>
              </a:rPr>
              <a:t>$24,070</a:t>
            </a:r>
          </a:p>
        </p:txBody>
      </p:sp>
      <p:sp>
        <p:nvSpPr>
          <p:cNvPr id="11" name="TextBox 10">
            <a:extLst>
              <a:ext uri="{FF2B5EF4-FFF2-40B4-BE49-F238E27FC236}">
                <a16:creationId xmlns:a16="http://schemas.microsoft.com/office/drawing/2014/main" id="{FF17C4A3-2FCB-3D1B-F524-66C007A85A1D}"/>
              </a:ext>
            </a:extLst>
          </p:cNvPr>
          <p:cNvSpPr txBox="1"/>
          <p:nvPr/>
        </p:nvSpPr>
        <p:spPr>
          <a:xfrm>
            <a:off x="2196788" y="5575611"/>
            <a:ext cx="944489" cy="369332"/>
          </a:xfrm>
          <a:prstGeom prst="rect">
            <a:avLst/>
          </a:prstGeom>
          <a:noFill/>
        </p:spPr>
        <p:txBody>
          <a:bodyPr wrap="none" rtlCol="0">
            <a:spAutoFit/>
          </a:bodyPr>
          <a:lstStyle/>
          <a:p>
            <a:r>
              <a:rPr lang="en-CA" b="1" dirty="0">
                <a:solidFill>
                  <a:srgbClr val="65A240"/>
                </a:solidFill>
              </a:rPr>
              <a:t>$12,160</a:t>
            </a:r>
          </a:p>
        </p:txBody>
      </p:sp>
      <p:sp>
        <p:nvSpPr>
          <p:cNvPr id="12" name="TextBox 11">
            <a:extLst>
              <a:ext uri="{FF2B5EF4-FFF2-40B4-BE49-F238E27FC236}">
                <a16:creationId xmlns:a16="http://schemas.microsoft.com/office/drawing/2014/main" id="{98EDB067-6CF9-E10E-A9F2-174015F847B8}"/>
              </a:ext>
            </a:extLst>
          </p:cNvPr>
          <p:cNvSpPr txBox="1"/>
          <p:nvPr/>
        </p:nvSpPr>
        <p:spPr>
          <a:xfrm>
            <a:off x="691376" y="633171"/>
            <a:ext cx="4559518" cy="646331"/>
          </a:xfrm>
          <a:prstGeom prst="rect">
            <a:avLst/>
          </a:prstGeom>
          <a:noFill/>
        </p:spPr>
        <p:txBody>
          <a:bodyPr wrap="none" rtlCol="0">
            <a:spAutoFit/>
          </a:bodyPr>
          <a:lstStyle/>
          <a:p>
            <a:r>
              <a:rPr lang="en-CA" sz="3600" b="1" dirty="0">
                <a:solidFill>
                  <a:srgbClr val="65A240"/>
                </a:solidFill>
                <a:latin typeface="Franklin Gothic Book" panose="020B0503020102020204" pitchFamily="34" charset="0"/>
              </a:rPr>
              <a:t>Supplemental Funding</a:t>
            </a:r>
          </a:p>
        </p:txBody>
      </p:sp>
    </p:spTree>
    <p:extLst>
      <p:ext uri="{BB962C8B-B14F-4D97-AF65-F5344CB8AC3E}">
        <p14:creationId xmlns:p14="http://schemas.microsoft.com/office/powerpoint/2010/main" val="3734955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Jackson Arbitration</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825625"/>
            <a:ext cx="7886700" cy="4326981"/>
          </a:xfrm>
        </p:spPr>
        <p:txBody>
          <a:bodyPr/>
          <a:lstStyle/>
          <a:p>
            <a:r>
              <a:rPr lang="en-US" dirty="0"/>
              <a:t>Arose from disputes regarding application of restored language to current Ministry categories</a:t>
            </a:r>
          </a:p>
          <a:p>
            <a:r>
              <a:rPr lang="en-US" dirty="0"/>
              <a:t>Many local agreements have no CSCC language</a:t>
            </a:r>
          </a:p>
          <a:p>
            <a:r>
              <a:rPr lang="en-US" dirty="0"/>
              <a:t>Applies to those of us who use Ministry categories in our collective agreements</a:t>
            </a:r>
          </a:p>
          <a:p>
            <a:r>
              <a:rPr lang="en-US" dirty="0"/>
              <a:t>Focused on category definitions and which categories “count” towards CSCC language</a:t>
            </a:r>
          </a:p>
          <a:p>
            <a:r>
              <a:rPr lang="en-US" dirty="0"/>
              <a:t>Does not impact supplemental funding</a:t>
            </a:r>
          </a:p>
          <a:p>
            <a:pPr marL="0" indent="0">
              <a:buNone/>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35830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Jackson Arbitration</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825625"/>
            <a:ext cx="7886700" cy="4326981"/>
          </a:xfrm>
        </p:spPr>
        <p:txBody>
          <a:bodyPr/>
          <a:lstStyle/>
          <a:p>
            <a:r>
              <a:rPr lang="en-US" dirty="0"/>
              <a:t>Some Gs and Qs are included in class size and composition language, and some are not, based on the Jackson Arbitration which states that the restored provisions only apply to students who would have been included in the 1995 Ministry Manual.</a:t>
            </a:r>
          </a:p>
          <a:p>
            <a:pPr lvl="1"/>
            <a:r>
              <a:rPr lang="en-US" dirty="0"/>
              <a:t>Creation of OG and G categories</a:t>
            </a:r>
          </a:p>
          <a:p>
            <a:pPr lvl="1"/>
            <a:r>
              <a:rPr lang="en-US" dirty="0"/>
              <a:t>Redefining category Q </a:t>
            </a:r>
          </a:p>
          <a:p>
            <a:pPr lvl="1"/>
            <a:r>
              <a:rPr lang="en-US" dirty="0"/>
              <a:t>Impacting all CA language referring to Ministry categories (ours)</a:t>
            </a:r>
          </a:p>
          <a:p>
            <a:pPr marL="0" indent="0">
              <a:buNone/>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4264542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Why this is so confusing</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825625"/>
            <a:ext cx="7886700" cy="4326981"/>
          </a:xfrm>
        </p:spPr>
        <p:txBody>
          <a:bodyPr/>
          <a:lstStyle/>
          <a:p>
            <a:r>
              <a:rPr lang="en-US" dirty="0"/>
              <a:t>Collective Agreement language does not correspond with Ministry categories, which have changed over the years.</a:t>
            </a:r>
          </a:p>
          <a:p>
            <a:r>
              <a:rPr lang="en-US" dirty="0"/>
              <a:t>Low Incidence: K, P, Q,R </a:t>
            </a:r>
          </a:p>
          <a:p>
            <a:r>
              <a:rPr lang="en-US" dirty="0"/>
              <a:t>High Incidence: A, B, C, D, E, F, G, H</a:t>
            </a:r>
          </a:p>
          <a:p>
            <a:pPr marL="0" indent="0">
              <a:buNone/>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2590860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Why this is so confusing</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628650" y="1825624"/>
            <a:ext cx="7886700" cy="4667249"/>
          </a:xfrm>
        </p:spPr>
        <p:txBody>
          <a:bodyPr>
            <a:normAutofit lnSpcReduction="10000"/>
          </a:bodyPr>
          <a:lstStyle/>
          <a:p>
            <a:r>
              <a:rPr lang="en-US" dirty="0"/>
              <a:t>Collective Agreement language does not reflect Ministry categories “severe / less severe” – “high / low frequency”</a:t>
            </a:r>
          </a:p>
          <a:p>
            <a:r>
              <a:rPr lang="en-US" dirty="0"/>
              <a:t>Some designations receive ministry funding and some “count” towards class composition &amp; remedy, and some are both, but they’re not necessarily the same.</a:t>
            </a:r>
          </a:p>
          <a:p>
            <a:pPr lvl="1"/>
            <a:r>
              <a:rPr lang="en-US" dirty="0"/>
              <a:t>i.e. all G students receive ministry funding, only OG students “count” for CSCC</a:t>
            </a:r>
          </a:p>
          <a:p>
            <a:pPr lvl="1"/>
            <a:r>
              <a:rPr lang="en-US" dirty="0"/>
              <a:t>i.e. some Q students might count for composition maximums as “less severe” but no Q students receive ministry funding</a:t>
            </a:r>
          </a:p>
        </p:txBody>
      </p:sp>
    </p:spTree>
    <p:extLst>
      <p:ext uri="{BB962C8B-B14F-4D97-AF65-F5344CB8AC3E}">
        <p14:creationId xmlns:p14="http://schemas.microsoft.com/office/powerpoint/2010/main" val="3864452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Jackson Arbitration</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p:txBody>
          <a:bodyPr>
            <a:normAutofit/>
          </a:bodyPr>
          <a:lstStyle/>
          <a:p>
            <a:r>
              <a:rPr lang="en-CA" sz="3200" dirty="0"/>
              <a:t>Your administrator should give you a list of which students with designations are counted towards class size and composition, and which are not</a:t>
            </a:r>
          </a:p>
          <a:p>
            <a:r>
              <a:rPr lang="en-CA" sz="3200" dirty="0"/>
              <a:t>This information is also available in </a:t>
            </a:r>
            <a:r>
              <a:rPr lang="en-CA" sz="3200" dirty="0" err="1"/>
              <a:t>MyEd</a:t>
            </a:r>
            <a:endParaRPr lang="en-CA" sz="3200" dirty="0"/>
          </a:p>
          <a:p>
            <a:r>
              <a:rPr lang="en-US" sz="3200" dirty="0"/>
              <a:t>The definitions of “included” G and Q designations only apply to the collective agreement language for class size and composition and for remedy calculations</a:t>
            </a:r>
          </a:p>
        </p:txBody>
      </p:sp>
    </p:spTree>
    <p:extLst>
      <p:ext uri="{BB962C8B-B14F-4D97-AF65-F5344CB8AC3E}">
        <p14:creationId xmlns:p14="http://schemas.microsoft.com/office/powerpoint/2010/main" val="2921344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p:txBody>
          <a:bodyPr>
            <a:normAutofit/>
          </a:bodyPr>
          <a:lstStyle/>
          <a:p>
            <a:r>
              <a:rPr lang="en-CA" sz="3600" dirty="0">
                <a:solidFill>
                  <a:schemeClr val="accent6"/>
                </a:solidFill>
                <a:latin typeface="Franklin Gothic Demi" panose="020B0703020102020204" pitchFamily="34" charset="0"/>
                <a:ea typeface="+mn-ea"/>
                <a:cs typeface="+mn-cs"/>
              </a:rPr>
              <a:t>Non-enrolling District Ratios</a:t>
            </a:r>
          </a:p>
        </p:txBody>
      </p:sp>
      <p:sp>
        <p:nvSpPr>
          <p:cNvPr id="3" name="Content Placeholder 2">
            <a:extLst>
              <a:ext uri="{FF2B5EF4-FFF2-40B4-BE49-F238E27FC236}">
                <a16:creationId xmlns:a16="http://schemas.microsoft.com/office/drawing/2014/main" id="{E1DB1A23-1234-450D-B4C3-BF1D61DFAF92}"/>
              </a:ext>
            </a:extLst>
          </p:cNvPr>
          <p:cNvSpPr>
            <a:spLocks noGrp="1"/>
          </p:cNvSpPr>
          <p:nvPr>
            <p:ph idx="1"/>
          </p:nvPr>
        </p:nvSpPr>
        <p:spPr>
          <a:xfrm>
            <a:off x="4672206" y="1827323"/>
            <a:ext cx="3843144" cy="3854705"/>
          </a:xfrm>
        </p:spPr>
        <p:txBody>
          <a:bodyPr>
            <a:normAutofit fontScale="70000" lnSpcReduction="20000"/>
          </a:bodyPr>
          <a:lstStyle/>
          <a:p>
            <a:pPr lvl="0"/>
            <a:r>
              <a:rPr lang="en-CA" dirty="0"/>
              <a:t>These are minimum district averages and include elementary and secondary</a:t>
            </a:r>
          </a:p>
          <a:p>
            <a:pPr lvl="0"/>
            <a:r>
              <a:rPr lang="en-CA" dirty="0"/>
              <a:t>Teacher Psychologists and Speech and Language Pathologists do not have district ratios</a:t>
            </a:r>
          </a:p>
          <a:p>
            <a:pPr lvl="0"/>
            <a:r>
              <a:rPr lang="en-CA" dirty="0"/>
              <a:t>Prep time provided by TL’s can be included in the ratios</a:t>
            </a:r>
          </a:p>
          <a:p>
            <a:pPr lvl="0"/>
            <a:r>
              <a:rPr lang="en-CA" dirty="0"/>
              <a:t>Resource provided by VPs should not be included in the ratios</a:t>
            </a:r>
          </a:p>
          <a:p>
            <a:pPr lvl="0"/>
            <a:r>
              <a:rPr lang="en-CA" dirty="0"/>
              <a:t>The employer can combine non-enrolling teacher categories for posting positions  </a:t>
            </a:r>
          </a:p>
          <a:p>
            <a:pPr marL="0" indent="0">
              <a:buNone/>
            </a:pPr>
            <a:endParaRPr lang="en-CA" dirty="0"/>
          </a:p>
        </p:txBody>
      </p:sp>
      <p:graphicFrame>
        <p:nvGraphicFramePr>
          <p:cNvPr id="5" name="Table 4">
            <a:extLst>
              <a:ext uri="{FF2B5EF4-FFF2-40B4-BE49-F238E27FC236}">
                <a16:creationId xmlns:a16="http://schemas.microsoft.com/office/drawing/2014/main" id="{6CD7B25E-712D-428F-A0CA-BC60F8771DFE}"/>
              </a:ext>
            </a:extLst>
          </p:cNvPr>
          <p:cNvGraphicFramePr>
            <a:graphicFrameLocks noGrp="1"/>
          </p:cNvGraphicFramePr>
          <p:nvPr>
            <p:extLst>
              <p:ext uri="{D42A27DB-BD31-4B8C-83A1-F6EECF244321}">
                <p14:modId xmlns:p14="http://schemas.microsoft.com/office/powerpoint/2010/main" val="694688116"/>
              </p:ext>
            </p:extLst>
          </p:nvPr>
        </p:nvGraphicFramePr>
        <p:xfrm>
          <a:off x="847110" y="1551401"/>
          <a:ext cx="3499816" cy="4592196"/>
        </p:xfrm>
        <a:graphic>
          <a:graphicData uri="http://schemas.openxmlformats.org/drawingml/2006/table">
            <a:tbl>
              <a:tblPr firstRow="1" firstCol="1" bandRow="1"/>
              <a:tblGrid>
                <a:gridCol w="2036257">
                  <a:extLst>
                    <a:ext uri="{9D8B030D-6E8A-4147-A177-3AD203B41FA5}">
                      <a16:colId xmlns:a16="http://schemas.microsoft.com/office/drawing/2014/main" val="2786220440"/>
                    </a:ext>
                  </a:extLst>
                </a:gridCol>
                <a:gridCol w="1463559">
                  <a:extLst>
                    <a:ext uri="{9D8B030D-6E8A-4147-A177-3AD203B41FA5}">
                      <a16:colId xmlns:a16="http://schemas.microsoft.com/office/drawing/2014/main" val="765252930"/>
                    </a:ext>
                  </a:extLst>
                </a:gridCol>
              </a:tblGrid>
              <a:tr h="436853">
                <a:tc>
                  <a:txBody>
                    <a:bodyPr/>
                    <a:lstStyle/>
                    <a:p>
                      <a:pPr>
                        <a:lnSpc>
                          <a:spcPct val="107000"/>
                        </a:lnSpc>
                        <a:spcAft>
                          <a:spcPts val="0"/>
                        </a:spcAft>
                      </a:pPr>
                      <a:r>
                        <a:rPr lang="en-CA" sz="2400" b="1">
                          <a:effectLst/>
                          <a:latin typeface="+mn-lt"/>
                          <a:ea typeface="Calibri" panose="020F0502020204030204" pitchFamily="34" charset="0"/>
                          <a:cs typeface="Times New Roman" panose="02020603050405020304" pitchFamily="18" charset="0"/>
                        </a:rPr>
                        <a:t>Position</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b="1">
                          <a:solidFill>
                            <a:srgbClr val="000000"/>
                          </a:solidFill>
                          <a:effectLst/>
                          <a:latin typeface="+mn-lt"/>
                          <a:ea typeface="Calibri" panose="020F0502020204030204" pitchFamily="34" charset="0"/>
                          <a:cs typeface="Times New Roman" panose="02020603050405020304" pitchFamily="18" charset="0"/>
                        </a:rPr>
                        <a:t>District Ratio</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89665106"/>
                  </a:ext>
                </a:extLst>
              </a:tr>
              <a:tr h="445308">
                <a:tc>
                  <a:txBody>
                    <a:bodyPr/>
                    <a:lstStyle/>
                    <a:p>
                      <a:pPr>
                        <a:lnSpc>
                          <a:spcPct val="107000"/>
                        </a:lnSpc>
                        <a:spcAft>
                          <a:spcPts val="0"/>
                        </a:spcAft>
                      </a:pPr>
                      <a:r>
                        <a:rPr lang="en-CA" sz="2400" dirty="0">
                          <a:solidFill>
                            <a:srgbClr val="000000"/>
                          </a:solidFill>
                          <a:effectLst/>
                          <a:latin typeface="+mn-lt"/>
                          <a:ea typeface="Calibri" panose="020F0502020204030204" pitchFamily="34" charset="0"/>
                          <a:cs typeface="Times New Roman" panose="02020603050405020304" pitchFamily="18" charset="0"/>
                        </a:rPr>
                        <a:t>Teacher Librarian</a:t>
                      </a:r>
                      <a:endParaRPr lang="en-CA"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1:702 students</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44608312"/>
                  </a:ext>
                </a:extLst>
              </a:tr>
              <a:tr h="445308">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Counsellors</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1:535 students</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9456447"/>
                  </a:ext>
                </a:extLst>
              </a:tr>
              <a:tr h="462219">
                <a:tc>
                  <a:txBody>
                    <a:bodyPr/>
                    <a:lstStyle/>
                    <a:p>
                      <a:pPr>
                        <a:lnSpc>
                          <a:spcPct val="107000"/>
                        </a:lnSpc>
                        <a:spcAft>
                          <a:spcPts val="0"/>
                        </a:spcAft>
                      </a:pPr>
                      <a:r>
                        <a:rPr lang="en-CA" sz="2400" dirty="0">
                          <a:solidFill>
                            <a:srgbClr val="000000"/>
                          </a:solidFill>
                          <a:effectLst/>
                          <a:latin typeface="+mn-lt"/>
                          <a:ea typeface="Calibri" panose="020F0502020204030204" pitchFamily="34" charset="0"/>
                          <a:cs typeface="Times New Roman" panose="02020603050405020304" pitchFamily="18" charset="0"/>
                        </a:rPr>
                        <a:t>Learning Assistance</a:t>
                      </a:r>
                      <a:endParaRPr lang="en-CA"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1:504 students</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1290588"/>
                  </a:ext>
                </a:extLst>
              </a:tr>
              <a:tr h="453763">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Special Ed Resource</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dirty="0">
                          <a:solidFill>
                            <a:srgbClr val="000000"/>
                          </a:solidFill>
                          <a:effectLst/>
                          <a:latin typeface="+mn-lt"/>
                          <a:ea typeface="Calibri" panose="020F0502020204030204" pitchFamily="34" charset="0"/>
                          <a:cs typeface="Times New Roman" panose="02020603050405020304" pitchFamily="18" charset="0"/>
                        </a:rPr>
                        <a:t>1:232 students</a:t>
                      </a:r>
                      <a:endParaRPr lang="en-CA"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35131607"/>
                  </a:ext>
                </a:extLst>
              </a:tr>
              <a:tr h="445308">
                <a:tc>
                  <a:txBody>
                    <a:bodyPr/>
                    <a:lstStyle/>
                    <a:p>
                      <a:pPr>
                        <a:lnSpc>
                          <a:spcPct val="107000"/>
                        </a:lnSpc>
                        <a:spcAft>
                          <a:spcPts val="0"/>
                        </a:spcAft>
                      </a:pPr>
                      <a:r>
                        <a:rPr lang="en-CA" sz="2400">
                          <a:solidFill>
                            <a:srgbClr val="000000"/>
                          </a:solidFill>
                          <a:effectLst/>
                          <a:latin typeface="+mn-lt"/>
                          <a:ea typeface="Calibri" panose="020F0502020204030204" pitchFamily="34" charset="0"/>
                          <a:cs typeface="Times New Roman" panose="02020603050405020304" pitchFamily="18" charset="0"/>
                        </a:rPr>
                        <a:t>ESL / ELL</a:t>
                      </a:r>
                      <a:endParaRPr lang="en-CA"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CA" sz="2400" dirty="0">
                          <a:solidFill>
                            <a:srgbClr val="000000"/>
                          </a:solidFill>
                          <a:effectLst/>
                          <a:latin typeface="+mn-lt"/>
                          <a:ea typeface="Calibri" panose="020F0502020204030204" pitchFamily="34" charset="0"/>
                          <a:cs typeface="Times New Roman" panose="02020603050405020304" pitchFamily="18" charset="0"/>
                        </a:rPr>
                        <a:t>1:64.7 students</a:t>
                      </a:r>
                      <a:endParaRPr lang="en-CA"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8649088"/>
                  </a:ext>
                </a:extLst>
              </a:tr>
            </a:tbl>
          </a:graphicData>
        </a:graphic>
      </p:graphicFrame>
    </p:spTree>
    <p:extLst>
      <p:ext uri="{BB962C8B-B14F-4D97-AF65-F5344CB8AC3E}">
        <p14:creationId xmlns:p14="http://schemas.microsoft.com/office/powerpoint/2010/main" val="3283989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p:txBody>
          <a:bodyPr>
            <a:normAutofit/>
          </a:bodyPr>
          <a:lstStyle/>
          <a:p>
            <a:r>
              <a:rPr lang="en-CA" b="1" dirty="0">
                <a:solidFill>
                  <a:schemeClr val="accent6"/>
                </a:solidFill>
                <a:latin typeface="Franklin Gothic Demi" panose="020B0703020102020204" pitchFamily="34" charset="0"/>
              </a:rPr>
              <a:t>Best Efforts</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a:xfrm>
            <a:off x="1143000" y="3602037"/>
            <a:ext cx="6831419" cy="1937525"/>
          </a:xfrm>
        </p:spPr>
        <p:txBody>
          <a:bodyPr>
            <a:normAutofit/>
          </a:bodyPr>
          <a:lstStyle/>
          <a:p>
            <a:pPr marL="571500" indent="-571500" algn="l">
              <a:buFont typeface="Arial" panose="020B0604020202020204" pitchFamily="34" charset="0"/>
              <a:buChar char="•"/>
            </a:pPr>
            <a:endParaRPr lang="en-CA" sz="3600" dirty="0">
              <a:latin typeface="Franklin Gothic Demi" panose="020B0703020102020204" pitchFamily="34" charset="0"/>
            </a:endParaRPr>
          </a:p>
          <a:p>
            <a:pPr marL="571500" indent="-571500" algn="l">
              <a:buFont typeface="Arial" panose="020B0604020202020204" pitchFamily="34" charset="0"/>
              <a:buChar char="•"/>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37927603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8449-A29B-4717-822C-CAC67E92CF06}"/>
              </a:ext>
            </a:extLst>
          </p:cNvPr>
          <p:cNvSpPr>
            <a:spLocks noGrp="1"/>
          </p:cNvSpPr>
          <p:nvPr>
            <p:ph type="title"/>
          </p:nvPr>
        </p:nvSpPr>
        <p:spPr/>
        <p:txBody>
          <a:bodyPr/>
          <a:lstStyle/>
          <a:p>
            <a:r>
              <a:rPr lang="en-US" dirty="0">
                <a:solidFill>
                  <a:srgbClr val="92D050"/>
                </a:solidFill>
                <a:latin typeface="Franklin Gothic Heavy" panose="020B0903020102020204" pitchFamily="34" charset="0"/>
              </a:rPr>
              <a:t>Vacate vs posting</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ED780B6D-40B5-4F8B-8C85-1BF96A89F3C8}"/>
              </a:ext>
            </a:extLst>
          </p:cNvPr>
          <p:cNvSpPr>
            <a:spLocks noGrp="1"/>
          </p:cNvSpPr>
          <p:nvPr>
            <p:ph idx="1"/>
          </p:nvPr>
        </p:nvSpPr>
        <p:spPr>
          <a:xfrm>
            <a:off x="628650" y="1444487"/>
            <a:ext cx="8091280" cy="4732476"/>
          </a:xfrm>
        </p:spPr>
        <p:txBody>
          <a:bodyPr>
            <a:normAutofit fontScale="92500" lnSpcReduction="20000"/>
          </a:bodyPr>
          <a:lstStyle/>
          <a:p>
            <a:pPr marL="0" indent="0">
              <a:buNone/>
            </a:pPr>
            <a:r>
              <a:rPr lang="en-US" b="1" dirty="0"/>
              <a:t>Vacate</a:t>
            </a:r>
            <a:r>
              <a:rPr lang="en-US" dirty="0"/>
              <a:t> (E.21.11-12) Card submitted to district means:</a:t>
            </a:r>
          </a:p>
          <a:p>
            <a:r>
              <a:rPr lang="en-US" dirty="0"/>
              <a:t>Your position is considered vacant for school organization</a:t>
            </a:r>
          </a:p>
          <a:p>
            <a:r>
              <a:rPr lang="en-US" dirty="0"/>
              <a:t>You are guaranteed not to be placed back into your previous school</a:t>
            </a:r>
          </a:p>
          <a:p>
            <a:r>
              <a:rPr lang="en-US" dirty="0"/>
              <a:t>You cannot post back into your previous assignment</a:t>
            </a:r>
          </a:p>
          <a:p>
            <a:endParaRPr lang="en-US" dirty="0"/>
          </a:p>
          <a:p>
            <a:pPr marL="0" indent="0">
              <a:buNone/>
            </a:pPr>
            <a:r>
              <a:rPr lang="en-CA" b="1" dirty="0"/>
              <a:t>Posting</a:t>
            </a:r>
            <a:r>
              <a:rPr lang="en-CA" dirty="0"/>
              <a:t> (E.21)</a:t>
            </a:r>
          </a:p>
          <a:p>
            <a:r>
              <a:rPr lang="en-CA" dirty="0"/>
              <a:t>Any member has right to apply to any position of any FTE (unless you’ve already applied &amp; accepted one for that year)</a:t>
            </a:r>
          </a:p>
          <a:p>
            <a:r>
              <a:rPr lang="en-CA" dirty="0"/>
              <a:t>You do not need to give up your position in order to apply for other jobs</a:t>
            </a:r>
          </a:p>
        </p:txBody>
      </p:sp>
    </p:spTree>
    <p:extLst>
      <p:ext uri="{BB962C8B-B14F-4D97-AF65-F5344CB8AC3E}">
        <p14:creationId xmlns:p14="http://schemas.microsoft.com/office/powerpoint/2010/main" val="220221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4B69-88B1-4150-B888-9A058AEDE714}"/>
              </a:ext>
            </a:extLst>
          </p:cNvPr>
          <p:cNvSpPr>
            <a:spLocks noGrp="1"/>
          </p:cNvSpPr>
          <p:nvPr/>
        </p:nvSpPr>
        <p:spPr>
          <a:xfrm>
            <a:off x="618508" y="674969"/>
            <a:ext cx="7905138" cy="994172"/>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chemeClr val="bg1"/>
                </a:solidFill>
              </a:rPr>
              <a:t>Use of space</a:t>
            </a:r>
          </a:p>
        </p:txBody>
      </p:sp>
      <p:sp>
        <p:nvSpPr>
          <p:cNvPr id="3" name="Content Placeholder 2">
            <a:extLst>
              <a:ext uri="{FF2B5EF4-FFF2-40B4-BE49-F238E27FC236}">
                <a16:creationId xmlns:a16="http://schemas.microsoft.com/office/drawing/2014/main" id="{7318225B-5D79-48A5-8A63-1D0A7C842451}"/>
              </a:ext>
            </a:extLst>
          </p:cNvPr>
          <p:cNvSpPr>
            <a:spLocks noGrp="1"/>
          </p:cNvSpPr>
          <p:nvPr/>
        </p:nvSpPr>
        <p:spPr>
          <a:xfrm>
            <a:off x="802469" y="2030496"/>
            <a:ext cx="7574445" cy="41875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The parties recognize that not every available space within a school can reasonably be taken from other uses and adapted for additional classrooms</a:t>
            </a:r>
          </a:p>
          <a:p>
            <a:r>
              <a:rPr lang="en-CA" dirty="0"/>
              <a:t>Re-examination of spaces on a school by school basis whether additional portables can be utilized or any additional spaces can be repurposed </a:t>
            </a:r>
          </a:p>
          <a:p>
            <a:pPr lvl="1"/>
            <a:r>
              <a:rPr lang="en-CA" dirty="0"/>
              <a:t>Prep spaces (music rooms, computer labs, etc.)</a:t>
            </a:r>
          </a:p>
          <a:p>
            <a:pPr lvl="1"/>
            <a:r>
              <a:rPr lang="en-CA" dirty="0"/>
              <a:t>Daycare, preschool, out of school care spaces</a:t>
            </a:r>
          </a:p>
          <a:p>
            <a:pPr lvl="1"/>
            <a:r>
              <a:rPr lang="en-CA" dirty="0"/>
              <a:t>Rooms used for additional support for students (sensory rooms, counselling rooms, etc.)</a:t>
            </a:r>
          </a:p>
        </p:txBody>
      </p:sp>
      <p:sp>
        <p:nvSpPr>
          <p:cNvPr id="4" name="Rectangle 3">
            <a:extLst>
              <a:ext uri="{FF2B5EF4-FFF2-40B4-BE49-F238E27FC236}">
                <a16:creationId xmlns:a16="http://schemas.microsoft.com/office/drawing/2014/main" id="{7364890E-C750-4FA3-915D-0F3D5557FA73}"/>
              </a:ext>
            </a:extLst>
          </p:cNvPr>
          <p:cNvSpPr/>
          <p:nvPr/>
        </p:nvSpPr>
        <p:spPr>
          <a:xfrm>
            <a:off x="590857" y="639922"/>
            <a:ext cx="7962285" cy="1051898"/>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561246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1AA9DC-49AE-A793-9352-842BF9B63EB5}"/>
              </a:ext>
            </a:extLst>
          </p:cNvPr>
          <p:cNvSpPr txBox="1"/>
          <p:nvPr/>
        </p:nvSpPr>
        <p:spPr>
          <a:xfrm>
            <a:off x="835623" y="1851651"/>
            <a:ext cx="7985760" cy="4555093"/>
          </a:xfrm>
          <a:prstGeom prst="rect">
            <a:avLst/>
          </a:prstGeom>
          <a:noFill/>
        </p:spPr>
        <p:txBody>
          <a:bodyPr wrap="square">
            <a:spAutoFit/>
          </a:bodyPr>
          <a:lstStyle/>
          <a:p>
            <a:endParaRPr lang="en-US" dirty="0"/>
          </a:p>
          <a:p>
            <a:pPr algn="ctr"/>
            <a:r>
              <a:rPr lang="en-US" dirty="0"/>
              <a:t> </a:t>
            </a:r>
            <a:endParaRPr lang="en-US" sz="2800" b="1" dirty="0"/>
          </a:p>
          <a:p>
            <a:pPr algn="ctr"/>
            <a:r>
              <a:rPr lang="en-US" sz="2400" i="1" dirty="0"/>
              <a:t>S1 = Highest # of students enrolled that month minus max class size limit</a:t>
            </a:r>
          </a:p>
          <a:p>
            <a:pPr algn="ctr"/>
            <a:r>
              <a:rPr lang="en-US" sz="2400" i="1" dirty="0"/>
              <a:t>S2 = # of students in excess of class composition limit for that month</a:t>
            </a:r>
          </a:p>
          <a:p>
            <a:pPr algn="ctr"/>
            <a:endParaRPr lang="en-US" sz="2800" b="1" dirty="0"/>
          </a:p>
          <a:p>
            <a:r>
              <a:rPr lang="en-US" sz="2800" b="1" dirty="0"/>
              <a:t>(Example) Gr. 5 class with 30 students and 5 IEPs</a:t>
            </a:r>
            <a:endParaRPr lang="en-US" sz="2800" dirty="0"/>
          </a:p>
          <a:p>
            <a:endParaRPr lang="en-US" sz="2800" dirty="0"/>
          </a:p>
          <a:p>
            <a:r>
              <a:rPr lang="en-US" sz="2800" dirty="0"/>
              <a:t>V = 180 x 1.0 x (2 + 2)</a:t>
            </a:r>
          </a:p>
          <a:p>
            <a:r>
              <a:rPr lang="en-US" sz="2800" dirty="0"/>
              <a:t>V = 720 minutes per month or 12 hours</a:t>
            </a:r>
          </a:p>
          <a:p>
            <a:endParaRPr lang="en-US" dirty="0"/>
          </a:p>
        </p:txBody>
      </p:sp>
      <p:sp>
        <p:nvSpPr>
          <p:cNvPr id="2" name="TextBox 1">
            <a:extLst>
              <a:ext uri="{FF2B5EF4-FFF2-40B4-BE49-F238E27FC236}">
                <a16:creationId xmlns:a16="http://schemas.microsoft.com/office/drawing/2014/main" id="{DC93DB8E-C9B9-5879-CB54-A36843C0A2D1}"/>
              </a:ext>
            </a:extLst>
          </p:cNvPr>
          <p:cNvSpPr txBox="1"/>
          <p:nvPr/>
        </p:nvSpPr>
        <p:spPr>
          <a:xfrm>
            <a:off x="1952501" y="451256"/>
            <a:ext cx="5238998" cy="646331"/>
          </a:xfrm>
          <a:prstGeom prst="rect">
            <a:avLst/>
          </a:prstGeom>
          <a:noFill/>
        </p:spPr>
        <p:txBody>
          <a:bodyPr wrap="none" rtlCol="0">
            <a:spAutoFit/>
          </a:bodyPr>
          <a:lstStyle/>
          <a:p>
            <a:r>
              <a:rPr lang="en-CA" sz="3600" b="1" dirty="0">
                <a:solidFill>
                  <a:srgbClr val="70AD47"/>
                </a:solidFill>
              </a:rPr>
              <a:t>How Remedy is Calculated</a:t>
            </a:r>
          </a:p>
        </p:txBody>
      </p:sp>
      <p:sp>
        <p:nvSpPr>
          <p:cNvPr id="4" name="Rectangle 3">
            <a:extLst>
              <a:ext uri="{FF2B5EF4-FFF2-40B4-BE49-F238E27FC236}">
                <a16:creationId xmlns:a16="http://schemas.microsoft.com/office/drawing/2014/main" id="{5D5AA145-4EE1-65CF-059B-B24E63170579}"/>
              </a:ext>
            </a:extLst>
          </p:cNvPr>
          <p:cNvSpPr/>
          <p:nvPr/>
        </p:nvSpPr>
        <p:spPr>
          <a:xfrm>
            <a:off x="1058779" y="1389587"/>
            <a:ext cx="7026442" cy="924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Value = (180 minutes) x (% of FTE) x (S1 + S2)</a:t>
            </a:r>
          </a:p>
          <a:p>
            <a:pPr algn="ctr"/>
            <a:endParaRPr lang="en-CA" dirty="0"/>
          </a:p>
        </p:txBody>
      </p:sp>
    </p:spTree>
    <p:extLst>
      <p:ext uri="{BB962C8B-B14F-4D97-AF65-F5344CB8AC3E}">
        <p14:creationId xmlns:p14="http://schemas.microsoft.com/office/powerpoint/2010/main" val="2899742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4DB15E-5210-2710-8C33-BAB2AC56F3D1}"/>
              </a:ext>
            </a:extLst>
          </p:cNvPr>
          <p:cNvSpPr txBox="1"/>
          <p:nvPr/>
        </p:nvSpPr>
        <p:spPr>
          <a:xfrm>
            <a:off x="360947" y="2714603"/>
            <a:ext cx="8422106" cy="3108543"/>
          </a:xfrm>
          <a:prstGeom prst="rect">
            <a:avLst/>
          </a:prstGeom>
          <a:noFill/>
        </p:spPr>
        <p:txBody>
          <a:bodyPr wrap="square" rtlCol="0">
            <a:spAutoFit/>
          </a:bodyPr>
          <a:lstStyle/>
          <a:p>
            <a:endParaRPr lang="en-US" sz="2800" dirty="0"/>
          </a:p>
          <a:p>
            <a:pPr marL="457200" indent="-457200">
              <a:buFontTx/>
              <a:buChar char="-"/>
            </a:pPr>
            <a:r>
              <a:rPr lang="en-US" sz="2800" dirty="0"/>
              <a:t>Dollar value rounded to the nearest $</a:t>
            </a:r>
          </a:p>
          <a:p>
            <a:endParaRPr lang="en-US" sz="2800" dirty="0"/>
          </a:p>
          <a:p>
            <a:pPr marL="457200" indent="-457200">
              <a:buFontTx/>
              <a:buChar char="-"/>
            </a:pPr>
            <a:r>
              <a:rPr lang="en-US" sz="2800" dirty="0"/>
              <a:t>FTE cost is based on the provincial average salary plus 25% for benefits.</a:t>
            </a:r>
          </a:p>
          <a:p>
            <a:endParaRPr lang="en-US" sz="2800" dirty="0"/>
          </a:p>
          <a:p>
            <a:endParaRPr lang="en-US" sz="2800" dirty="0"/>
          </a:p>
        </p:txBody>
      </p:sp>
      <p:sp>
        <p:nvSpPr>
          <p:cNvPr id="3" name="TextBox 2">
            <a:extLst>
              <a:ext uri="{FF2B5EF4-FFF2-40B4-BE49-F238E27FC236}">
                <a16:creationId xmlns:a16="http://schemas.microsoft.com/office/drawing/2014/main" id="{7CE30F33-4D1A-F325-234C-50D50F7094C2}"/>
              </a:ext>
            </a:extLst>
          </p:cNvPr>
          <p:cNvSpPr txBox="1"/>
          <p:nvPr/>
        </p:nvSpPr>
        <p:spPr>
          <a:xfrm>
            <a:off x="1404498" y="603967"/>
            <a:ext cx="6335004" cy="646331"/>
          </a:xfrm>
          <a:prstGeom prst="rect">
            <a:avLst/>
          </a:prstGeom>
          <a:noFill/>
        </p:spPr>
        <p:txBody>
          <a:bodyPr wrap="none" rtlCol="0">
            <a:spAutoFit/>
          </a:bodyPr>
          <a:lstStyle/>
          <a:p>
            <a:r>
              <a:rPr lang="en-CA" sz="3600" b="1" dirty="0">
                <a:solidFill>
                  <a:srgbClr val="70AD47"/>
                </a:solidFill>
              </a:rPr>
              <a:t>How Remedy is Calculated (</a:t>
            </a:r>
            <a:r>
              <a:rPr lang="en-CA" sz="3600" b="1" dirty="0" err="1">
                <a:solidFill>
                  <a:srgbClr val="70AD47"/>
                </a:solidFill>
              </a:rPr>
              <a:t>ct’d</a:t>
            </a:r>
            <a:r>
              <a:rPr lang="en-CA" sz="3600" b="1" dirty="0">
                <a:solidFill>
                  <a:srgbClr val="70AD47"/>
                </a:solidFill>
              </a:rPr>
              <a:t>)</a:t>
            </a:r>
          </a:p>
        </p:txBody>
      </p:sp>
      <p:sp>
        <p:nvSpPr>
          <p:cNvPr id="4" name="Rectangle 3">
            <a:extLst>
              <a:ext uri="{FF2B5EF4-FFF2-40B4-BE49-F238E27FC236}">
                <a16:creationId xmlns:a16="http://schemas.microsoft.com/office/drawing/2014/main" id="{E9D8FCA5-B757-FEF2-A18E-93CD915398B1}"/>
              </a:ext>
            </a:extLst>
          </p:cNvPr>
          <p:cNvSpPr/>
          <p:nvPr/>
        </p:nvSpPr>
        <p:spPr>
          <a:xfrm>
            <a:off x="360947" y="1864371"/>
            <a:ext cx="8422106" cy="850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 = (V in hours / student instructional hours) x FTE cost</a:t>
            </a:r>
          </a:p>
        </p:txBody>
      </p:sp>
    </p:spTree>
    <p:extLst>
      <p:ext uri="{BB962C8B-B14F-4D97-AF65-F5344CB8AC3E}">
        <p14:creationId xmlns:p14="http://schemas.microsoft.com/office/powerpoint/2010/main" val="4221224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C5B62-FD14-97EA-8095-7FB10CAD1794}"/>
              </a:ext>
            </a:extLst>
          </p:cNvPr>
          <p:cNvSpPr txBox="1"/>
          <p:nvPr/>
        </p:nvSpPr>
        <p:spPr>
          <a:xfrm>
            <a:off x="882315" y="513347"/>
            <a:ext cx="2548711" cy="646331"/>
          </a:xfrm>
          <a:prstGeom prst="rect">
            <a:avLst/>
          </a:prstGeom>
          <a:noFill/>
        </p:spPr>
        <p:txBody>
          <a:bodyPr wrap="none" rtlCol="0">
            <a:spAutoFit/>
          </a:bodyPr>
          <a:lstStyle/>
          <a:p>
            <a:r>
              <a:rPr lang="en-CA" sz="3600" dirty="0">
                <a:solidFill>
                  <a:srgbClr val="70AD47"/>
                </a:solidFill>
                <a:latin typeface="Franklin Gothic Heavy" panose="020B0903020102020204" pitchFamily="34" charset="0"/>
              </a:rPr>
              <a:t>Next Steps</a:t>
            </a:r>
          </a:p>
        </p:txBody>
      </p:sp>
      <p:sp>
        <p:nvSpPr>
          <p:cNvPr id="3" name="TextBox 2">
            <a:extLst>
              <a:ext uri="{FF2B5EF4-FFF2-40B4-BE49-F238E27FC236}">
                <a16:creationId xmlns:a16="http://schemas.microsoft.com/office/drawing/2014/main" id="{2633EF54-587D-26D4-426F-0D1575CF1324}"/>
              </a:ext>
            </a:extLst>
          </p:cNvPr>
          <p:cNvSpPr txBox="1"/>
          <p:nvPr/>
        </p:nvSpPr>
        <p:spPr>
          <a:xfrm>
            <a:off x="1283367" y="1590885"/>
            <a:ext cx="5855369" cy="4678204"/>
          </a:xfrm>
          <a:prstGeom prst="rect">
            <a:avLst/>
          </a:prstGeom>
          <a:noFill/>
        </p:spPr>
        <p:txBody>
          <a:bodyPr wrap="square" rtlCol="0">
            <a:spAutoFit/>
          </a:bodyPr>
          <a:lstStyle/>
          <a:p>
            <a:pPr marL="514350" indent="-514350">
              <a:buAutoNum type="arabicPeriod"/>
            </a:pPr>
            <a:r>
              <a:rPr lang="en-CA" sz="2800" dirty="0"/>
              <a:t>Hold a VEAES meeting</a:t>
            </a:r>
          </a:p>
          <a:p>
            <a:endParaRPr lang="en-CA" sz="2800" dirty="0"/>
          </a:p>
          <a:p>
            <a:r>
              <a:rPr lang="en-CA" sz="2800" dirty="0"/>
              <a:t>2. Share with colleagues:</a:t>
            </a:r>
          </a:p>
          <a:p>
            <a:pPr marL="457200" indent="-457200">
              <a:buFontTx/>
              <a:buChar char="-"/>
            </a:pPr>
            <a:r>
              <a:rPr lang="en-CA" sz="2800" dirty="0"/>
              <a:t>Local Bargaining package</a:t>
            </a:r>
          </a:p>
          <a:p>
            <a:pPr marL="457200" indent="-457200">
              <a:buFontTx/>
              <a:buChar char="-"/>
            </a:pPr>
            <a:r>
              <a:rPr lang="en-CA" sz="2800" dirty="0"/>
              <a:t>Updated Post and Fill info</a:t>
            </a:r>
          </a:p>
          <a:p>
            <a:endParaRPr lang="en-CA" sz="2800" dirty="0"/>
          </a:p>
          <a:p>
            <a:r>
              <a:rPr lang="en-CA" sz="2800" dirty="0"/>
              <a:t>3. Consider recommendations to bring to a Staff Committee meeting</a:t>
            </a:r>
          </a:p>
          <a:p>
            <a:endParaRPr lang="en-CA" sz="2800" dirty="0"/>
          </a:p>
          <a:p>
            <a:r>
              <a:rPr lang="en-CA" sz="2800" dirty="0"/>
              <a:t>4. Organize interview committees </a:t>
            </a:r>
          </a:p>
          <a:p>
            <a:endParaRPr lang="en-CA" dirty="0"/>
          </a:p>
        </p:txBody>
      </p:sp>
    </p:spTree>
    <p:extLst>
      <p:ext uri="{BB962C8B-B14F-4D97-AF65-F5344CB8AC3E}">
        <p14:creationId xmlns:p14="http://schemas.microsoft.com/office/powerpoint/2010/main" val="463780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EC332-6C55-5397-3F24-D9FBF032F489}"/>
              </a:ext>
            </a:extLst>
          </p:cNvPr>
          <p:cNvSpPr txBox="1"/>
          <p:nvPr/>
        </p:nvSpPr>
        <p:spPr>
          <a:xfrm>
            <a:off x="2636117" y="2833408"/>
            <a:ext cx="3871766" cy="923330"/>
          </a:xfrm>
          <a:prstGeom prst="rect">
            <a:avLst/>
          </a:prstGeom>
          <a:noFill/>
        </p:spPr>
        <p:txBody>
          <a:bodyPr wrap="none" rtlCol="0">
            <a:spAutoFit/>
          </a:bodyPr>
          <a:lstStyle/>
          <a:p>
            <a:r>
              <a:rPr lang="en-CA" sz="5400" dirty="0">
                <a:solidFill>
                  <a:srgbClr val="67A541"/>
                </a:solidFill>
                <a:latin typeface="Franklin Gothic Heavy" panose="020B0903020102020204" pitchFamily="34" charset="0"/>
              </a:rPr>
              <a:t>Questions?</a:t>
            </a:r>
          </a:p>
        </p:txBody>
      </p:sp>
    </p:spTree>
    <p:extLst>
      <p:ext uri="{BB962C8B-B14F-4D97-AF65-F5344CB8AC3E}">
        <p14:creationId xmlns:p14="http://schemas.microsoft.com/office/powerpoint/2010/main" val="2944449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a:xfrm>
            <a:off x="898050" y="1074228"/>
            <a:ext cx="7886700" cy="1325563"/>
          </a:xfrm>
        </p:spPr>
        <p:txBody>
          <a:bodyPr>
            <a:normAutofit/>
          </a:bodyPr>
          <a:lstStyle/>
          <a:p>
            <a:r>
              <a:rPr lang="en-CA" sz="3600" dirty="0">
                <a:solidFill>
                  <a:schemeClr val="accent6"/>
                </a:solidFill>
                <a:latin typeface="Franklin Gothic Demi" panose="020B0703020102020204" pitchFamily="34" charset="0"/>
                <a:ea typeface="+mn-ea"/>
                <a:cs typeface="+mn-cs"/>
              </a:rPr>
              <a:t>Thank You!</a:t>
            </a:r>
          </a:p>
        </p:txBody>
      </p:sp>
      <p:sp>
        <p:nvSpPr>
          <p:cNvPr id="4" name="Rectangle: Rounded Corners 3">
            <a:extLst>
              <a:ext uri="{FF2B5EF4-FFF2-40B4-BE49-F238E27FC236}">
                <a16:creationId xmlns:a16="http://schemas.microsoft.com/office/drawing/2014/main" id="{D0722680-BA7A-4B12-B171-F522519DF69F}"/>
              </a:ext>
            </a:extLst>
          </p:cNvPr>
          <p:cNvSpPr/>
          <p:nvPr/>
        </p:nvSpPr>
        <p:spPr>
          <a:xfrm rot="20679890">
            <a:off x="4857248" y="3956753"/>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xander@veaes.ca</a:t>
            </a:r>
          </a:p>
        </p:txBody>
      </p:sp>
      <p:sp>
        <p:nvSpPr>
          <p:cNvPr id="5" name="Rectangle: Rounded Corners 4">
            <a:extLst>
              <a:ext uri="{FF2B5EF4-FFF2-40B4-BE49-F238E27FC236}">
                <a16:creationId xmlns:a16="http://schemas.microsoft.com/office/drawing/2014/main" id="{BA0C7FDA-8FF0-4DD7-A4E1-BF89F23AB461}"/>
              </a:ext>
            </a:extLst>
          </p:cNvPr>
          <p:cNvSpPr/>
          <p:nvPr/>
        </p:nvSpPr>
        <p:spPr>
          <a:xfrm rot="21353485">
            <a:off x="1750034" y="2383192"/>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marjorie@veaes.ca</a:t>
            </a:r>
          </a:p>
        </p:txBody>
      </p:sp>
      <p:sp>
        <p:nvSpPr>
          <p:cNvPr id="6" name="Rectangle: Rounded Corners 5">
            <a:extLst>
              <a:ext uri="{FF2B5EF4-FFF2-40B4-BE49-F238E27FC236}">
                <a16:creationId xmlns:a16="http://schemas.microsoft.com/office/drawing/2014/main" id="{7E84AC16-AF58-4D38-8480-5BFCFBA0EC7D}"/>
              </a:ext>
            </a:extLst>
          </p:cNvPr>
          <p:cNvSpPr/>
          <p:nvPr/>
        </p:nvSpPr>
        <p:spPr>
          <a:xfrm rot="1799882">
            <a:off x="4871158" y="1947126"/>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karine@veaes.ca</a:t>
            </a:r>
          </a:p>
        </p:txBody>
      </p:sp>
      <p:sp>
        <p:nvSpPr>
          <p:cNvPr id="7" name="Rectangle: Rounded Corners 6">
            <a:extLst>
              <a:ext uri="{FF2B5EF4-FFF2-40B4-BE49-F238E27FC236}">
                <a16:creationId xmlns:a16="http://schemas.microsoft.com/office/drawing/2014/main" id="{4B3ACF0F-8826-4DE4-938C-0BCC5A034114}"/>
              </a:ext>
            </a:extLst>
          </p:cNvPr>
          <p:cNvSpPr/>
          <p:nvPr/>
        </p:nvSpPr>
        <p:spPr>
          <a:xfrm rot="19984471">
            <a:off x="3449570" y="3233585"/>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greg@veaes.ca</a:t>
            </a:r>
          </a:p>
        </p:txBody>
      </p:sp>
      <p:sp>
        <p:nvSpPr>
          <p:cNvPr id="8" name="Rectangle: Rounded Corners 7">
            <a:extLst>
              <a:ext uri="{FF2B5EF4-FFF2-40B4-BE49-F238E27FC236}">
                <a16:creationId xmlns:a16="http://schemas.microsoft.com/office/drawing/2014/main" id="{F7AF4C9D-ACA8-4AD0-9EC8-12302A516E0B}"/>
              </a:ext>
            </a:extLst>
          </p:cNvPr>
          <p:cNvSpPr/>
          <p:nvPr/>
        </p:nvSpPr>
        <p:spPr>
          <a:xfrm rot="1340859">
            <a:off x="753522" y="3719900"/>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vanessa@veaes.ca</a:t>
            </a:r>
          </a:p>
        </p:txBody>
      </p:sp>
      <p:sp>
        <p:nvSpPr>
          <p:cNvPr id="9" name="Rectangle 8">
            <a:extLst>
              <a:ext uri="{FF2B5EF4-FFF2-40B4-BE49-F238E27FC236}">
                <a16:creationId xmlns:a16="http://schemas.microsoft.com/office/drawing/2014/main" id="{C519F841-1AA6-4CD3-8DE8-EACCDE84523A}"/>
              </a:ext>
            </a:extLst>
          </p:cNvPr>
          <p:cNvSpPr/>
          <p:nvPr/>
        </p:nvSpPr>
        <p:spPr>
          <a:xfrm>
            <a:off x="587851" y="811227"/>
            <a:ext cx="7858760" cy="5333493"/>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7990BCC9-6D59-3A12-7328-835EA22077FD}"/>
              </a:ext>
            </a:extLst>
          </p:cNvPr>
          <p:cNvSpPr/>
          <p:nvPr/>
        </p:nvSpPr>
        <p:spPr>
          <a:xfrm rot="210587">
            <a:off x="2507359" y="5150663"/>
            <a:ext cx="2783660" cy="736375"/>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eric@veaes.ca</a:t>
            </a:r>
          </a:p>
        </p:txBody>
      </p:sp>
    </p:spTree>
    <p:extLst>
      <p:ext uri="{BB962C8B-B14F-4D97-AF65-F5344CB8AC3E}">
        <p14:creationId xmlns:p14="http://schemas.microsoft.com/office/powerpoint/2010/main" val="402637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6CC7-2B2F-44E6-856F-2834A786BE52}"/>
              </a:ext>
            </a:extLst>
          </p:cNvPr>
          <p:cNvSpPr>
            <a:spLocks noGrp="1"/>
          </p:cNvSpPr>
          <p:nvPr>
            <p:ph type="title"/>
          </p:nvPr>
        </p:nvSpPr>
        <p:spPr>
          <a:xfrm>
            <a:off x="628650" y="0"/>
            <a:ext cx="7886700" cy="1325563"/>
          </a:xfrm>
        </p:spPr>
        <p:txBody>
          <a:bodyPr/>
          <a:lstStyle/>
          <a:p>
            <a:r>
              <a:rPr lang="en-US" dirty="0">
                <a:solidFill>
                  <a:srgbClr val="92D050"/>
                </a:solidFill>
                <a:latin typeface="Franklin Gothic Heavy" panose="020B0903020102020204" pitchFamily="34" charset="0"/>
              </a:rPr>
              <a:t>Surplus vs layoff</a:t>
            </a:r>
            <a:endParaRPr lang="en-CA" dirty="0">
              <a:solidFill>
                <a:srgbClr val="92D050"/>
              </a:solidFill>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2799B448-2AF3-4494-98E8-63C3D0BA0197}"/>
              </a:ext>
            </a:extLst>
          </p:cNvPr>
          <p:cNvSpPr>
            <a:spLocks noGrp="1"/>
          </p:cNvSpPr>
          <p:nvPr>
            <p:ph idx="1"/>
          </p:nvPr>
        </p:nvSpPr>
        <p:spPr>
          <a:xfrm>
            <a:off x="628649" y="1046922"/>
            <a:ext cx="8263559" cy="5565914"/>
          </a:xfrm>
        </p:spPr>
        <p:txBody>
          <a:bodyPr>
            <a:normAutofit fontScale="92500" lnSpcReduction="10000"/>
          </a:bodyPr>
          <a:lstStyle/>
          <a:p>
            <a:pPr marL="0" indent="0">
              <a:buNone/>
            </a:pPr>
            <a:r>
              <a:rPr lang="en-US" b="1" dirty="0"/>
              <a:t>Surplus </a:t>
            </a:r>
            <a:r>
              <a:rPr lang="en-US" dirty="0"/>
              <a:t>- more frequent (E.26) than layoff</a:t>
            </a:r>
          </a:p>
          <a:p>
            <a:r>
              <a:rPr lang="en-CA" dirty="0"/>
              <a:t>Reflects slight decrease in enrolment or geographical movement within the district</a:t>
            </a:r>
          </a:p>
          <a:p>
            <a:r>
              <a:rPr lang="en-CA" dirty="0"/>
              <a:t>No change to pay / benefits</a:t>
            </a:r>
          </a:p>
          <a:p>
            <a:r>
              <a:rPr lang="en-CA" dirty="0"/>
              <a:t>Notice in May, apply for postings as “C” candidate </a:t>
            </a:r>
          </a:p>
          <a:p>
            <a:r>
              <a:rPr lang="en-CA" dirty="0"/>
              <a:t>Continued entitlement to FTE but not at current worksite</a:t>
            </a:r>
          </a:p>
          <a:p>
            <a:r>
              <a:rPr lang="en-CA" dirty="0"/>
              <a:t>If not successful in postings, HR will place</a:t>
            </a:r>
          </a:p>
          <a:p>
            <a:r>
              <a:rPr lang="en-CA" dirty="0"/>
              <a:t>3 year protection from being </a:t>
            </a:r>
            <a:r>
              <a:rPr lang="en-CA" dirty="0" err="1"/>
              <a:t>surplused</a:t>
            </a:r>
            <a:r>
              <a:rPr lang="en-CA" dirty="0"/>
              <a:t> again (this year PLUS 2 years)</a:t>
            </a:r>
          </a:p>
          <a:p>
            <a:pPr marL="0" indent="0">
              <a:buNone/>
            </a:pPr>
            <a:endParaRPr lang="en-US" dirty="0"/>
          </a:p>
          <a:p>
            <a:pPr marL="0" indent="0">
              <a:buNone/>
            </a:pPr>
            <a:r>
              <a:rPr lang="en-US" b="1" dirty="0"/>
              <a:t>Layoff</a:t>
            </a:r>
            <a:r>
              <a:rPr lang="en-US" dirty="0"/>
              <a:t> - less frequent, months of notice (C.22)</a:t>
            </a:r>
          </a:p>
          <a:p>
            <a:r>
              <a:rPr lang="en-US" dirty="0"/>
              <a:t>No longer an employee of the district</a:t>
            </a:r>
          </a:p>
          <a:p>
            <a:r>
              <a:rPr lang="en-US" dirty="0"/>
              <a:t>Onus on member to find work through posting</a:t>
            </a:r>
          </a:p>
        </p:txBody>
      </p:sp>
    </p:spTree>
    <p:extLst>
      <p:ext uri="{BB962C8B-B14F-4D97-AF65-F5344CB8AC3E}">
        <p14:creationId xmlns:p14="http://schemas.microsoft.com/office/powerpoint/2010/main" val="41945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7530-5F80-4D77-8CDD-7EA5D56722FE}"/>
              </a:ext>
            </a:extLst>
          </p:cNvPr>
          <p:cNvSpPr>
            <a:spLocks noGrp="1"/>
          </p:cNvSpPr>
          <p:nvPr>
            <p:ph type="ctrTitle"/>
          </p:nvPr>
        </p:nvSpPr>
        <p:spPr>
          <a:xfrm>
            <a:off x="685800" y="565602"/>
            <a:ext cx="7772400" cy="2013672"/>
          </a:xfrm>
        </p:spPr>
        <p:txBody>
          <a:bodyPr>
            <a:normAutofit/>
          </a:bodyPr>
          <a:lstStyle/>
          <a:p>
            <a:r>
              <a:rPr lang="en-CA" b="1" dirty="0">
                <a:solidFill>
                  <a:schemeClr val="accent6"/>
                </a:solidFill>
                <a:latin typeface="Franklin Gothic Demi" panose="020B0703020102020204" pitchFamily="34" charset="0"/>
              </a:rPr>
              <a:t>School Organization</a:t>
            </a:r>
            <a:br>
              <a:rPr lang="en-CA" b="1" dirty="0">
                <a:solidFill>
                  <a:schemeClr val="accent6"/>
                </a:solidFill>
                <a:latin typeface="Franklin Gothic Demi" panose="020B0703020102020204" pitchFamily="34" charset="0"/>
              </a:rPr>
            </a:br>
            <a:r>
              <a:rPr lang="en-CA" b="1" dirty="0">
                <a:solidFill>
                  <a:schemeClr val="accent6"/>
                </a:solidFill>
                <a:latin typeface="Franklin Gothic Demi" panose="020B0703020102020204" pitchFamily="34" charset="0"/>
              </a:rPr>
              <a:t>Meeting Timelines</a:t>
            </a:r>
          </a:p>
        </p:txBody>
      </p:sp>
      <p:sp>
        <p:nvSpPr>
          <p:cNvPr id="3" name="Subtitle 2">
            <a:extLst>
              <a:ext uri="{FF2B5EF4-FFF2-40B4-BE49-F238E27FC236}">
                <a16:creationId xmlns:a16="http://schemas.microsoft.com/office/drawing/2014/main" id="{779CD374-2AFD-420B-A940-E785655C1290}"/>
              </a:ext>
            </a:extLst>
          </p:cNvPr>
          <p:cNvSpPr>
            <a:spLocks noGrp="1"/>
          </p:cNvSpPr>
          <p:nvPr>
            <p:ph type="subTitle" idx="1"/>
          </p:nvPr>
        </p:nvSpPr>
        <p:spPr>
          <a:xfrm>
            <a:off x="1143000" y="3602037"/>
            <a:ext cx="6831419" cy="1937525"/>
          </a:xfrm>
        </p:spPr>
        <p:txBody>
          <a:bodyPr>
            <a:normAutofit fontScale="85000" lnSpcReduction="20000"/>
          </a:bodyPr>
          <a:lstStyle/>
          <a:p>
            <a:pPr marL="571500" indent="-571500" algn="l">
              <a:buFont typeface="Arial" panose="020B0604020202020204" pitchFamily="34" charset="0"/>
              <a:buChar char="•"/>
            </a:pPr>
            <a:r>
              <a:rPr lang="en-CA" sz="3600" dirty="0">
                <a:latin typeface="Franklin Gothic Demi" panose="020B0703020102020204" pitchFamily="34" charset="0"/>
              </a:rPr>
              <a:t>Staff Meetings</a:t>
            </a:r>
          </a:p>
          <a:p>
            <a:pPr marL="571500" indent="-571500" algn="l">
              <a:buFont typeface="Arial" panose="020B0604020202020204" pitchFamily="34" charset="0"/>
              <a:buChar char="•"/>
            </a:pPr>
            <a:r>
              <a:rPr lang="en-CA" sz="3600" dirty="0">
                <a:latin typeface="Franklin Gothic Demi" panose="020B0703020102020204" pitchFamily="34" charset="0"/>
              </a:rPr>
              <a:t>VEAES Meeting</a:t>
            </a:r>
          </a:p>
          <a:p>
            <a:pPr marL="571500" indent="-571500" algn="l">
              <a:buFont typeface="Arial" panose="020B0604020202020204" pitchFamily="34" charset="0"/>
              <a:buChar char="•"/>
            </a:pPr>
            <a:r>
              <a:rPr lang="en-CA" sz="3600" dirty="0">
                <a:latin typeface="Franklin Gothic Demi" panose="020B0703020102020204" pitchFamily="34" charset="0"/>
              </a:rPr>
              <a:t>Staff Committee Meeting</a:t>
            </a:r>
          </a:p>
          <a:p>
            <a:pPr marL="571500" indent="-571500" algn="l">
              <a:buFont typeface="Arial" panose="020B0604020202020204" pitchFamily="34" charset="0"/>
              <a:buChar char="•"/>
            </a:pPr>
            <a:r>
              <a:rPr lang="en-CA" sz="3600" dirty="0">
                <a:latin typeface="Franklin Gothic Demi" panose="020B0703020102020204" pitchFamily="34" charset="0"/>
              </a:rPr>
              <a:t>Making Recommendations</a:t>
            </a:r>
          </a:p>
          <a:p>
            <a:pPr marL="571500" indent="-571500" algn="l">
              <a:buFont typeface="Arial" panose="020B0604020202020204" pitchFamily="34" charset="0"/>
              <a:buChar char="•"/>
            </a:pPr>
            <a:endParaRPr lang="en-CA" sz="3600" dirty="0">
              <a:latin typeface="Franklin Gothic Demi" panose="020B0703020102020204" pitchFamily="34" charset="0"/>
            </a:endParaRPr>
          </a:p>
          <a:p>
            <a:pPr marL="571500" indent="-571500" algn="l">
              <a:buFont typeface="Arial" panose="020B0604020202020204" pitchFamily="34" charset="0"/>
              <a:buChar char="•"/>
            </a:pPr>
            <a:endParaRPr lang="en-CA" sz="3600" dirty="0">
              <a:latin typeface="Franklin Gothic Demi" panose="020B0703020102020204" pitchFamily="34" charset="0"/>
            </a:endParaRPr>
          </a:p>
        </p:txBody>
      </p:sp>
    </p:spTree>
    <p:extLst>
      <p:ext uri="{BB962C8B-B14F-4D97-AF65-F5344CB8AC3E}">
        <p14:creationId xmlns:p14="http://schemas.microsoft.com/office/powerpoint/2010/main" val="19943465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D3-4BFE-4213-932C-EAD27BDF725C}"/>
              </a:ext>
            </a:extLst>
          </p:cNvPr>
          <p:cNvSpPr>
            <a:spLocks noGrp="1"/>
          </p:cNvSpPr>
          <p:nvPr>
            <p:ph type="title"/>
          </p:nvPr>
        </p:nvSpPr>
        <p:spPr>
          <a:xfrm>
            <a:off x="628650" y="365126"/>
            <a:ext cx="7886700" cy="767483"/>
          </a:xfrm>
        </p:spPr>
        <p:txBody>
          <a:bodyPr>
            <a:normAutofit/>
          </a:bodyPr>
          <a:lstStyle/>
          <a:p>
            <a:r>
              <a:rPr lang="en-CA" sz="3600" dirty="0">
                <a:solidFill>
                  <a:schemeClr val="accent6"/>
                </a:solidFill>
                <a:latin typeface="Franklin Gothic Demi" panose="020B0703020102020204" pitchFamily="34" charset="0"/>
                <a:ea typeface="+mn-ea"/>
                <a:cs typeface="+mn-cs"/>
              </a:rPr>
              <a:t>Staff Meeting vs. Staff Committee </a:t>
            </a:r>
          </a:p>
        </p:txBody>
      </p:sp>
      <p:pic>
        <p:nvPicPr>
          <p:cNvPr id="6" name="Picture 5">
            <a:extLst>
              <a:ext uri="{FF2B5EF4-FFF2-40B4-BE49-F238E27FC236}">
                <a16:creationId xmlns:a16="http://schemas.microsoft.com/office/drawing/2014/main" id="{9E12782F-B8A5-4349-926F-7DDA032DB45A}"/>
              </a:ext>
            </a:extLst>
          </p:cNvPr>
          <p:cNvPicPr>
            <a:picLocks noChangeAspect="1"/>
          </p:cNvPicPr>
          <p:nvPr/>
        </p:nvPicPr>
        <p:blipFill>
          <a:blip r:embed="rId3"/>
          <a:stretch>
            <a:fillRect/>
          </a:stretch>
        </p:blipFill>
        <p:spPr>
          <a:xfrm>
            <a:off x="871870" y="1325273"/>
            <a:ext cx="7772400" cy="5329645"/>
          </a:xfrm>
          <a:prstGeom prst="rect">
            <a:avLst/>
          </a:prstGeom>
        </p:spPr>
      </p:pic>
    </p:spTree>
    <p:extLst>
      <p:ext uri="{BB962C8B-B14F-4D97-AF65-F5344CB8AC3E}">
        <p14:creationId xmlns:p14="http://schemas.microsoft.com/office/powerpoint/2010/main" val="20434947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21C3E2388A6740849D67FCFB83B007" ma:contentTypeVersion="7" ma:contentTypeDescription="Create a new document." ma:contentTypeScope="" ma:versionID="aeb9834b8b93a386e8525667784ed979">
  <xsd:schema xmlns:xsd="http://www.w3.org/2001/XMLSchema" xmlns:xs="http://www.w3.org/2001/XMLSchema" xmlns:p="http://schemas.microsoft.com/office/2006/metadata/properties" xmlns:ns3="4fcd776a-a2df-4ccf-8472-d3cccb91af85" xmlns:ns4="442c5757-3726-43c4-99c3-eb533f1a97b7" targetNamespace="http://schemas.microsoft.com/office/2006/metadata/properties" ma:root="true" ma:fieldsID="9b2df8eb270e4552efc8c693c625f6bb" ns3:_="" ns4:_="">
    <xsd:import namespace="4fcd776a-a2df-4ccf-8472-d3cccb91af85"/>
    <xsd:import namespace="442c5757-3726-43c4-99c3-eb533f1a97b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d776a-a2df-4ccf-8472-d3cccb91a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2c5757-3726-43c4-99c3-eb533f1a97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D8DF1-DCA3-4AA6-ACF0-258CDF848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d776a-a2df-4ccf-8472-d3cccb91af85"/>
    <ds:schemaRef ds:uri="442c5757-3726-43c4-99c3-eb533f1a9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1D3490-6596-419B-B335-4753FE67AE9B}">
  <ds:schemaRefs>
    <ds:schemaRef ds:uri="http://schemas.microsoft.com/office/2006/documentManagement/types"/>
    <ds:schemaRef ds:uri="http://purl.org/dc/terms/"/>
    <ds:schemaRef ds:uri="4fcd776a-a2df-4ccf-8472-d3cccb91af85"/>
    <ds:schemaRef ds:uri="http://purl.org/dc/dcmitype/"/>
    <ds:schemaRef ds:uri="http://schemas.microsoft.com/office/infopath/2007/PartnerControls"/>
    <ds:schemaRef ds:uri="http://purl.org/dc/elements/1.1/"/>
    <ds:schemaRef ds:uri="http://schemas.microsoft.com/office/2006/metadata/properties"/>
    <ds:schemaRef ds:uri="442c5757-3726-43c4-99c3-eb533f1a97b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D93D2C-29F9-4DAA-B459-721D43D09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34177</TotalTime>
  <Words>7266</Words>
  <Application>Microsoft Office PowerPoint</Application>
  <PresentationFormat>On-screen Show (4:3)</PresentationFormat>
  <Paragraphs>746</Paragraphs>
  <Slides>65</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Aptos</vt:lpstr>
      <vt:lpstr>Arial</vt:lpstr>
      <vt:lpstr>Calibri</vt:lpstr>
      <vt:lpstr>Calibri Light</vt:lpstr>
      <vt:lpstr>Franklin Gothic Book</vt:lpstr>
      <vt:lpstr>Franklin Gothic Demi</vt:lpstr>
      <vt:lpstr>Franklin Gothic Heavy</vt:lpstr>
      <vt:lpstr>Symbol</vt:lpstr>
      <vt:lpstr>Office Theme</vt:lpstr>
      <vt:lpstr>Post and Fill</vt:lpstr>
      <vt:lpstr>Agenda</vt:lpstr>
      <vt:lpstr>Spring Transfer 2025 Timeline </vt:lpstr>
      <vt:lpstr>Spring Transfer Timelines ct’d</vt:lpstr>
      <vt:lpstr>Spring Transfer Timelines ct’d</vt:lpstr>
      <vt:lpstr>Vacate vs posting</vt:lpstr>
      <vt:lpstr>Surplus vs layoff</vt:lpstr>
      <vt:lpstr>School Organization Meeting Timelines</vt:lpstr>
      <vt:lpstr>Staff Meeting vs. Staff Committee </vt:lpstr>
      <vt:lpstr>Staff Committee Provisions</vt:lpstr>
      <vt:lpstr>Staff Committee Provisions</vt:lpstr>
      <vt:lpstr>Meeting Timelines: School Organization</vt:lpstr>
      <vt:lpstr>Recommendations</vt:lpstr>
      <vt:lpstr>Preparing for organization</vt:lpstr>
      <vt:lpstr>Posting Timeline LOU</vt:lpstr>
      <vt:lpstr>Values to consider</vt:lpstr>
      <vt:lpstr>School Organization:  A Closer Look</vt:lpstr>
      <vt:lpstr>Overarching Concepts </vt:lpstr>
      <vt:lpstr>Factors for FTE - Organization </vt:lpstr>
      <vt:lpstr>Procedures for Increasing Time</vt:lpstr>
      <vt:lpstr>Procedures for Decreasing Time</vt:lpstr>
      <vt:lpstr>Consolidation of Time</vt:lpstr>
      <vt:lpstr>School Organization: Who to include?</vt:lpstr>
      <vt:lpstr>School Organization: Who to exclude?</vt:lpstr>
      <vt:lpstr>E.26 Transfer Because of Surplus Staffing</vt:lpstr>
      <vt:lpstr>Staffing  Entitlement </vt:lpstr>
      <vt:lpstr>Staffing Entitlement </vt:lpstr>
      <vt:lpstr>PowerPoint Presentation</vt:lpstr>
      <vt:lpstr>Surplus: Example 1</vt:lpstr>
      <vt:lpstr>Surplus: Example 2</vt:lpstr>
      <vt:lpstr>Surplus: Example 2</vt:lpstr>
      <vt:lpstr>Example Recommendations</vt:lpstr>
      <vt:lpstr>Sample School Organization</vt:lpstr>
      <vt:lpstr>Prep Time</vt:lpstr>
      <vt:lpstr>School-Based/District Assignments</vt:lpstr>
      <vt:lpstr>School Based/District Assignments</vt:lpstr>
      <vt:lpstr>Overview:  Changes in the Post and Fill Language E.21</vt:lpstr>
      <vt:lpstr>Article E.21 </vt:lpstr>
      <vt:lpstr>Article E.21 – Category Bands</vt:lpstr>
      <vt:lpstr>Article E.21 Vacate Process</vt:lpstr>
      <vt:lpstr>Article E.21- Job Shares</vt:lpstr>
      <vt:lpstr>Article E.21- Interview Committees</vt:lpstr>
      <vt:lpstr>Internal postings / increases</vt:lpstr>
      <vt:lpstr>Maternity/Parental Leave</vt:lpstr>
      <vt:lpstr>Staff Committee Again!</vt:lpstr>
      <vt:lpstr>Creating Inviting Postings </vt:lpstr>
      <vt:lpstr>Creating Inviting Postings 2</vt:lpstr>
      <vt:lpstr>Class Size and Composition</vt:lpstr>
      <vt:lpstr>Class Size Limits</vt:lpstr>
      <vt:lpstr>Class Composition</vt:lpstr>
      <vt:lpstr>Class Comp: Our restored language</vt:lpstr>
      <vt:lpstr>PowerPoint Presentation</vt:lpstr>
      <vt:lpstr>Jackson Arbitration</vt:lpstr>
      <vt:lpstr>Jackson Arbitration</vt:lpstr>
      <vt:lpstr>Why this is so confusing</vt:lpstr>
      <vt:lpstr>Why this is so confusing</vt:lpstr>
      <vt:lpstr>Jackson Arbitration</vt:lpstr>
      <vt:lpstr>Non-enrolling District Ratios</vt:lpstr>
      <vt:lpstr>Best Efforts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the Post and Fill Process</dc:title>
  <dc:creator>Darren Tereposky</dc:creator>
  <cp:lastModifiedBy>Andrea MacLeod</cp:lastModifiedBy>
  <cp:revision>105</cp:revision>
  <cp:lastPrinted>2024-04-29T22:48:48Z</cp:lastPrinted>
  <dcterms:created xsi:type="dcterms:W3CDTF">2020-01-14T18:56:00Z</dcterms:created>
  <dcterms:modified xsi:type="dcterms:W3CDTF">2025-03-13T21:55:46Z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0x010100AE21C3E2388A6740849D67FCFB83B007</vt:lpwstr>
  </property>
</Properties>
</file>